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32" r:id="rId6"/>
    <p:sldMasterId id="2147485062" r:id="rId7"/>
    <p:sldMasterId id="2147485092" r:id="rId8"/>
  </p:sldMasterIdLst>
  <p:notesMasterIdLst>
    <p:notesMasterId r:id="rId26"/>
  </p:notesMasterIdLst>
  <p:handoutMasterIdLst>
    <p:handoutMasterId r:id="rId27"/>
  </p:handoutMasterIdLst>
  <p:sldIdLst>
    <p:sldId id="1543" r:id="rId9"/>
    <p:sldId id="1545" r:id="rId10"/>
    <p:sldId id="1638" r:id="rId11"/>
    <p:sldId id="1639" r:id="rId12"/>
    <p:sldId id="1640" r:id="rId13"/>
    <p:sldId id="1616" r:id="rId14"/>
    <p:sldId id="1599" r:id="rId15"/>
    <p:sldId id="1625" r:id="rId16"/>
    <p:sldId id="1627" r:id="rId17"/>
    <p:sldId id="1641" r:id="rId18"/>
    <p:sldId id="1606" r:id="rId19"/>
    <p:sldId id="1642" r:id="rId20"/>
    <p:sldId id="1643" r:id="rId21"/>
    <p:sldId id="1644" r:id="rId22"/>
    <p:sldId id="1645" r:id="rId23"/>
    <p:sldId id="1579" r:id="rId24"/>
    <p:sldId id="1633" r:id="rId2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45"/>
            <p14:sldId id="1638"/>
            <p14:sldId id="1639"/>
            <p14:sldId id="1640"/>
            <p14:sldId id="1616"/>
            <p14:sldId id="1599"/>
            <p14:sldId id="1625"/>
            <p14:sldId id="1627"/>
            <p14:sldId id="1641"/>
            <p14:sldId id="1606"/>
            <p14:sldId id="1642"/>
            <p14:sldId id="1643"/>
            <p14:sldId id="1644"/>
            <p14:sldId id="1645"/>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87373" autoAdjust="0"/>
  </p:normalViewPr>
  <p:slideViewPr>
    <p:cSldViewPr>
      <p:cViewPr varScale="1">
        <p:scale>
          <a:sx n="78" d="100"/>
          <a:sy n="78" d="100"/>
        </p:scale>
        <p:origin x="978" y="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5/23/2015 7:11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5-04-27T17:09:34.013"/>
    </inkml:context>
    <inkml:brush xml:id="br0">
      <inkml:brushProperty name="width" value="0.05292" units="cm"/>
      <inkml:brushProperty name="height" value="0.05292" units="cm"/>
      <inkml:brushProperty name="color" value="#FF0000"/>
    </inkml:brush>
  </inkml:definitions>
  <inkml:trace contextRef="#ctx0" brushRef="#br0">7827 18779 5 0,'-15'-44'2'0,"15"35"-6"15,8 9 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5/23/2015 7:11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DDCD61BB-790A-4EFE-904A-F3FC061E4182}" type="datetime8">
              <a:rPr lang="en-US" smtClean="0"/>
              <a:t>5/23/2015 7:11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6696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218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54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05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469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5/23/2015 7:11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724645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404862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81021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949579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911128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62234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0772813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606457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507306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96353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29985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51151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77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03749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362201569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6736565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487277934"/>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9647425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18948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3379785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397823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6688316"/>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531763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252881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23631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0031367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230167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8259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41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6225326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487052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091830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695696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2864286"/>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394861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88380362"/>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7232093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1250146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47522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7003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6136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573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34856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42851709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711555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09770653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15232548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60548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7403012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856395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95297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85748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436376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05296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009484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5088235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52810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17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3133508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855126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70509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854419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712960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317794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1963134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2092719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915159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0411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5261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8600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755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4309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332785177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80093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61865344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286371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5913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45422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3290798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47511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781493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929423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177333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890743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831170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0801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506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494393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568700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534043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40431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8489188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824200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1662420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84699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69"/>
            <a:ext cx="138019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7887137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50250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340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10457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86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29587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737"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2"/>
            <a:ext cx="3226289" cy="692059"/>
          </a:xfrm>
          <a:prstGeom prst="rect">
            <a:avLst/>
          </a:prstGeom>
        </p:spPr>
      </p:pic>
    </p:spTree>
    <p:extLst>
      <p:ext uri="{BB962C8B-B14F-4D97-AF65-F5344CB8AC3E}">
        <p14:creationId xmlns:p14="http://schemas.microsoft.com/office/powerpoint/2010/main" val="13105866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9261522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6" y="6256216"/>
            <a:ext cx="2742486" cy="365125"/>
          </a:xfrm>
          <a:prstGeom prst="rect">
            <a:avLst/>
          </a:prstGeom>
        </p:spPr>
        <p:txBody>
          <a:bodyPr/>
          <a:lstStyle/>
          <a:p>
            <a:pPr algn="r" defTabSz="914038">
              <a:defRPr/>
            </a:pPr>
            <a:fld id="{0A164282-434E-41D4-9582-783D542A7B68}" type="slidenum">
              <a:rPr lang="en-US" sz="1999" smtClean="0">
                <a:solidFill>
                  <a:srgbClr val="289FD7"/>
                </a:solidFill>
                <a:latin typeface="Segoe UI Light"/>
              </a:rPr>
              <a:pPr algn="r" defTabSz="914038">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281321828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7" y="2816940"/>
            <a:ext cx="11031572" cy="2387600"/>
          </a:xfrm>
        </p:spPr>
        <p:txBody>
          <a:bodyPr anchor="b">
            <a:noAutofit/>
          </a:bodyPr>
          <a:lstStyle>
            <a:lvl1pPr algn="l">
              <a:defRPr sz="23891">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36470072"/>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6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511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6" cy="290715"/>
          </a:xfrm>
          <a:prstGeom prst="rect">
            <a:avLst/>
          </a:prstGeom>
        </p:spPr>
      </p:pic>
      <p:sp>
        <p:nvSpPr>
          <p:cNvPr id="3" name="Freeform 2"/>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685612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3"/>
            <a:ext cx="1255086" cy="268966"/>
          </a:xfrm>
          <a:prstGeom prst="rect">
            <a:avLst/>
          </a:prstGeom>
        </p:spPr>
      </p:pic>
    </p:spTree>
    <p:extLst>
      <p:ext uri="{BB962C8B-B14F-4D97-AF65-F5344CB8AC3E}">
        <p14:creationId xmlns:p14="http://schemas.microsoft.com/office/powerpoint/2010/main" val="2798044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544144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665767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54384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1002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4619302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5090591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2"/>
            <a:ext cx="9856549"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0"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49"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0" y="4207039"/>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0293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2" y="2240362"/>
            <a:ext cx="6945325"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8"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7"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315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31853570"/>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 id="2147485017" r:id="rId15"/>
    <p:sldLayoutId id="2147485018" r:id="rId16"/>
    <p:sldLayoutId id="2147485019" r:id="rId17"/>
    <p:sldLayoutId id="2147485020" r:id="rId18"/>
    <p:sldLayoutId id="2147485021" r:id="rId19"/>
    <p:sldLayoutId id="2147485022" r:id="rId20"/>
    <p:sldLayoutId id="2147485023" r:id="rId21"/>
    <p:sldLayoutId id="2147485024" r:id="rId22"/>
    <p:sldLayoutId id="2147485025" r:id="rId23"/>
    <p:sldLayoutId id="2147485026" r:id="rId24"/>
    <p:sldLayoutId id="2147485027" r:id="rId25"/>
    <p:sldLayoutId id="2147485028" r:id="rId26"/>
    <p:sldLayoutId id="2147485029" r:id="rId27"/>
    <p:sldLayoutId id="2147485030" r:id="rId28"/>
    <p:sldLayoutId id="214748503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7392589"/>
      </p:ext>
    </p:extLst>
  </p:cSld>
  <p:clrMap bg1="dk1" tx1="lt1" bg2="dk2" tx2="lt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5892537"/>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 id="214748509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273850"/>
      </p:ext>
    </p:extLst>
  </p:cSld>
  <p:clrMap bg1="dk1" tx1="lt1" bg2="dk2" tx2="lt2" accent1="accent1" accent2="accent2" accent3="accent3" accent4="accent4" accent5="accent5" accent6="accent6" hlink="hlink" folHlink="folHlink"/>
  <p:sldLayoutIdLst>
    <p:sldLayoutId id="2147485093" r:id="rId1"/>
    <p:sldLayoutId id="2147485094" r:id="rId2"/>
    <p:sldLayoutId id="2147485095"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4.emf"/><Relationship Id="rId7" Type="http://schemas.openxmlformats.org/officeDocument/2006/relationships/image" Target="../media/image57.emf"/><Relationship Id="rId12"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customXml" Target="../ink/ink1.xml"/><Relationship Id="rId11" Type="http://schemas.openxmlformats.org/officeDocument/2006/relationships/image" Target="../media/image61.png"/><Relationship Id="rId5" Type="http://schemas.openxmlformats.org/officeDocument/2006/relationships/image" Target="../media/image56.emf"/><Relationship Id="rId10" Type="http://schemas.openxmlformats.org/officeDocument/2006/relationships/image" Target="../media/image60.emf"/><Relationship Id="rId4" Type="http://schemas.openxmlformats.org/officeDocument/2006/relationships/image" Target="../media/image55.emf"/><Relationship Id="rId9" Type="http://schemas.openxmlformats.org/officeDocument/2006/relationships/image" Target="../media/image59.emf"/></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xml"/><Relationship Id="rId1" Type="http://schemas.openxmlformats.org/officeDocument/2006/relationships/slideLayout" Target="../slideLayouts/slideLayout117.xml"/><Relationship Id="rId5" Type="http://schemas.openxmlformats.org/officeDocument/2006/relationships/image" Target="../media/image65.emf"/><Relationship Id="rId4" Type="http://schemas.openxmlformats.org/officeDocument/2006/relationships/image" Target="../media/image56.emf"/></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emf"/><Relationship Id="rId7" Type="http://schemas.openxmlformats.org/officeDocument/2006/relationships/image" Target="../media/image67.emf"/><Relationship Id="rId12"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image" Target="../media/image66.emf"/><Relationship Id="rId11" Type="http://schemas.openxmlformats.org/officeDocument/2006/relationships/image" Target="../media/image69.png"/><Relationship Id="rId5" Type="http://schemas.openxmlformats.org/officeDocument/2006/relationships/image" Target="../media/image65.emf"/><Relationship Id="rId10" Type="http://schemas.openxmlformats.org/officeDocument/2006/relationships/image" Target="../media/image68.emf"/><Relationship Id="rId4" Type="http://schemas.openxmlformats.org/officeDocument/2006/relationships/image" Target="../media/image56.emf"/><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6.emf"/><Relationship Id="rId7" Type="http://schemas.openxmlformats.org/officeDocument/2006/relationships/image" Target="../media/image71.emf"/><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65.emf"/><Relationship Id="rId5" Type="http://schemas.openxmlformats.org/officeDocument/2006/relationships/image" Target="../media/image56.emf"/><Relationship Id="rId4" Type="http://schemas.openxmlformats.org/officeDocument/2006/relationships/image" Target="../media/image6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emf"/><Relationship Id="rId18" Type="http://schemas.openxmlformats.org/officeDocument/2006/relationships/image" Target="../media/image24.emf"/><Relationship Id="rId26" Type="http://schemas.openxmlformats.org/officeDocument/2006/relationships/image" Target="../media/image32.emf"/><Relationship Id="rId39" Type="http://schemas.openxmlformats.org/officeDocument/2006/relationships/image" Target="../media/image45.emf"/><Relationship Id="rId3" Type="http://schemas.openxmlformats.org/officeDocument/2006/relationships/image" Target="../media/image12.png"/><Relationship Id="rId21" Type="http://schemas.openxmlformats.org/officeDocument/2006/relationships/image" Target="../media/image27.emf"/><Relationship Id="rId34"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8.emf"/><Relationship Id="rId17" Type="http://schemas.openxmlformats.org/officeDocument/2006/relationships/image" Target="../media/image23.emf"/><Relationship Id="rId25" Type="http://schemas.openxmlformats.org/officeDocument/2006/relationships/image" Target="../media/image31.emf"/><Relationship Id="rId33" Type="http://schemas.openxmlformats.org/officeDocument/2006/relationships/image" Target="../media/image39.emf"/><Relationship Id="rId38"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22.emf"/><Relationship Id="rId20" Type="http://schemas.openxmlformats.org/officeDocument/2006/relationships/image" Target="../media/image26.emf"/><Relationship Id="rId29" Type="http://schemas.openxmlformats.org/officeDocument/2006/relationships/image" Target="../media/image35.emf"/><Relationship Id="rId1" Type="http://schemas.openxmlformats.org/officeDocument/2006/relationships/slideLayout" Target="../slideLayouts/slideLayout8.xml"/><Relationship Id="rId6" Type="http://schemas.microsoft.com/office/2007/relationships/hdphoto" Target="../media/hdphoto3.wdp"/><Relationship Id="rId11" Type="http://schemas.microsoft.com/office/2007/relationships/hdphoto" Target="../media/hdphoto4.wdp"/><Relationship Id="rId24" Type="http://schemas.openxmlformats.org/officeDocument/2006/relationships/image" Target="../media/image30.emf"/><Relationship Id="rId32" Type="http://schemas.openxmlformats.org/officeDocument/2006/relationships/image" Target="../media/image38.png"/><Relationship Id="rId37" Type="http://schemas.openxmlformats.org/officeDocument/2006/relationships/image" Target="../media/image43.emf"/><Relationship Id="rId5" Type="http://schemas.openxmlformats.org/officeDocument/2006/relationships/image" Target="../media/image13.png"/><Relationship Id="rId15" Type="http://schemas.openxmlformats.org/officeDocument/2006/relationships/image" Target="../media/image21.emf"/><Relationship Id="rId23" Type="http://schemas.openxmlformats.org/officeDocument/2006/relationships/image" Target="../media/image29.png"/><Relationship Id="rId28" Type="http://schemas.openxmlformats.org/officeDocument/2006/relationships/image" Target="../media/image34.emf"/><Relationship Id="rId36" Type="http://schemas.openxmlformats.org/officeDocument/2006/relationships/image" Target="../media/image42.emf"/><Relationship Id="rId10" Type="http://schemas.openxmlformats.org/officeDocument/2006/relationships/image" Target="../media/image17.png"/><Relationship Id="rId19" Type="http://schemas.openxmlformats.org/officeDocument/2006/relationships/image" Target="../media/image25.emf"/><Relationship Id="rId31" Type="http://schemas.openxmlformats.org/officeDocument/2006/relationships/image" Target="../media/image37.emf"/><Relationship Id="rId4" Type="http://schemas.microsoft.com/office/2007/relationships/hdphoto" Target="../media/hdphoto2.wdp"/><Relationship Id="rId9" Type="http://schemas.openxmlformats.org/officeDocument/2006/relationships/image" Target="../media/image16.emf"/><Relationship Id="rId14" Type="http://schemas.openxmlformats.org/officeDocument/2006/relationships/image" Target="../media/image20.emf"/><Relationship Id="rId22" Type="http://schemas.openxmlformats.org/officeDocument/2006/relationships/image" Target="../media/image28.png"/><Relationship Id="rId27" Type="http://schemas.openxmlformats.org/officeDocument/2006/relationships/image" Target="../media/image33.emf"/><Relationship Id="rId30" Type="http://schemas.openxmlformats.org/officeDocument/2006/relationships/image" Target="../media/image36.emf"/><Relationship Id="rId35" Type="http://schemas.openxmlformats.org/officeDocument/2006/relationships/image" Target="../media/image41.emf"/></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t>
            </a:r>
            <a:r>
              <a:rPr lang="en-US" dirty="0" err="1" smtClean="0"/>
              <a:t>IoT</a:t>
            </a:r>
            <a:r>
              <a:rPr lang="en-US" dirty="0" smtClean="0"/>
              <a:t> Suite </a:t>
            </a:r>
            <a:r>
              <a:rPr lang="zh-TW" altLang="en-US" dirty="0" smtClean="0"/>
              <a:t>簡介</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 name="Group 4"/>
          <p:cNvGrpSpPr/>
          <p:nvPr/>
        </p:nvGrpSpPr>
        <p:grpSpPr>
          <a:xfrm>
            <a:off x="4478453" y="1267790"/>
            <a:ext cx="1277022" cy="1630334"/>
            <a:chOff x="4165324" y="750668"/>
            <a:chExt cx="1302968" cy="1663459"/>
          </a:xfrm>
        </p:grpSpPr>
        <p:sp>
          <p:nvSpPr>
            <p:cNvPr id="29" name="Oval 28"/>
            <p:cNvSpPr/>
            <p:nvPr/>
          </p:nvSpPr>
          <p:spPr bwMode="auto">
            <a:xfrm>
              <a:off x="4265823" y="750668"/>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4165324" y="1897062"/>
              <a:ext cx="1302968"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事件中心</a:t>
              </a:r>
              <a:endParaRPr lang="en-US" sz="1568" dirty="0">
                <a:solidFill>
                  <a:srgbClr val="515151"/>
                </a:solidFill>
                <a:latin typeface="Segoe UI Semilight" panose="020B0402040204020203" pitchFamily="34" charset="0"/>
                <a:cs typeface="Segoe UI Semilight" panose="020B0402040204020203" pitchFamily="34" charset="0"/>
              </a:endParaRPr>
            </a:p>
          </p:txBody>
        </p:sp>
        <p:pic>
          <p:nvPicPr>
            <p:cNvPr id="31" name="Picture 30"/>
            <p:cNvPicPr>
              <a:picLocks noChangeAspect="1"/>
            </p:cNvPicPr>
            <p:nvPr/>
          </p:nvPicPr>
          <p:blipFill>
            <a:blip r:embed="rId3"/>
            <a:stretch>
              <a:fillRect/>
            </a:stretch>
          </p:blipFill>
          <p:spPr>
            <a:xfrm>
              <a:off x="4594847" y="1073098"/>
              <a:ext cx="511482" cy="520892"/>
            </a:xfrm>
            <a:prstGeom prst="rect">
              <a:avLst/>
            </a:prstGeom>
          </p:spPr>
        </p:pic>
      </p:grpSp>
      <p:grpSp>
        <p:nvGrpSpPr>
          <p:cNvPr id="7" name="Group 6"/>
          <p:cNvGrpSpPr/>
          <p:nvPr/>
        </p:nvGrpSpPr>
        <p:grpSpPr>
          <a:xfrm>
            <a:off x="6730099" y="1267790"/>
            <a:ext cx="1866397" cy="1630334"/>
            <a:chOff x="6675437" y="750668"/>
            <a:chExt cx="1904318" cy="1663459"/>
          </a:xfrm>
        </p:grpSpPr>
        <p:sp>
          <p:nvSpPr>
            <p:cNvPr id="56" name="Oval 55"/>
            <p:cNvSpPr/>
            <p:nvPr/>
          </p:nvSpPr>
          <p:spPr bwMode="auto">
            <a:xfrm>
              <a:off x="7063221" y="750668"/>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p:cNvSpPr txBox="1"/>
            <p:nvPr/>
          </p:nvSpPr>
          <p:spPr>
            <a:xfrm>
              <a:off x="6675437" y="1897062"/>
              <a:ext cx="1904318"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串流分析</a:t>
              </a:r>
              <a:endParaRPr lang="en-US" sz="1568" dirty="0">
                <a:solidFill>
                  <a:srgbClr val="515151"/>
                </a:solidFill>
                <a:latin typeface="Segoe UI Semilight" panose="020B0402040204020203" pitchFamily="34" charset="0"/>
                <a:cs typeface="Segoe UI Semilight" panose="020B0402040204020203" pitchFamily="34" charset="0"/>
              </a:endParaRPr>
            </a:p>
          </p:txBody>
        </p:sp>
        <p:pic>
          <p:nvPicPr>
            <p:cNvPr id="59" name="Picture 58"/>
            <p:cNvPicPr>
              <a:picLocks noChangeAspect="1"/>
            </p:cNvPicPr>
            <p:nvPr/>
          </p:nvPicPr>
          <p:blipFill>
            <a:blip r:embed="rId4"/>
            <a:stretch>
              <a:fillRect/>
            </a:stretch>
          </p:blipFill>
          <p:spPr>
            <a:xfrm>
              <a:off x="7254643" y="1078779"/>
              <a:ext cx="655024" cy="509528"/>
            </a:xfrm>
            <a:prstGeom prst="rect">
              <a:avLst/>
            </a:prstGeom>
          </p:spPr>
        </p:pic>
      </p:grpSp>
      <p:grpSp>
        <p:nvGrpSpPr>
          <p:cNvPr id="13" name="Group 12"/>
          <p:cNvGrpSpPr/>
          <p:nvPr/>
        </p:nvGrpSpPr>
        <p:grpSpPr>
          <a:xfrm>
            <a:off x="4683807" y="3826326"/>
            <a:ext cx="1205021" cy="1508929"/>
            <a:chOff x="9333743" y="2251943"/>
            <a:chExt cx="1785590" cy="2235919"/>
          </a:xfrm>
        </p:grpSpPr>
        <p:pic>
          <p:nvPicPr>
            <p:cNvPr id="9" name="Picture 8"/>
            <p:cNvPicPr>
              <a:picLocks noChangeAspect="1"/>
            </p:cNvPicPr>
            <p:nvPr/>
          </p:nvPicPr>
          <p:blipFill>
            <a:blip r:embed="rId5"/>
            <a:stretch>
              <a:fillRect/>
            </a:stretch>
          </p:blipFill>
          <p:spPr>
            <a:xfrm>
              <a:off x="9400494" y="2251943"/>
              <a:ext cx="1652086" cy="2235919"/>
            </a:xfrm>
            <a:prstGeom prst="rect">
              <a:avLst/>
            </a:prstGeom>
          </p:spPr>
        </p:pic>
        <p:sp>
          <p:nvSpPr>
            <p:cNvPr id="12" name="TextBox 11"/>
            <p:cNvSpPr txBox="1"/>
            <p:nvPr/>
          </p:nvSpPr>
          <p:spPr>
            <a:xfrm>
              <a:off x="9333743" y="3328590"/>
              <a:ext cx="1785590" cy="911837"/>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176" spc="-78" dirty="0">
                  <a:solidFill>
                    <a:srgbClr val="515151"/>
                  </a:solidFill>
                  <a:latin typeface="Segoe UI Semibold" panose="020B0702040204020203" pitchFamily="34" charset="0"/>
                  <a:cs typeface="Segoe UI Semibold" panose="020B0702040204020203" pitchFamily="34" charset="0"/>
                </a:rPr>
                <a:t>SQL DB or </a:t>
              </a:r>
              <a:br>
                <a:rPr lang="en-US" sz="1176" spc="-78" dirty="0">
                  <a:solidFill>
                    <a:srgbClr val="515151"/>
                  </a:solidFill>
                  <a:latin typeface="Segoe UI Semibold" panose="020B0702040204020203" pitchFamily="34" charset="0"/>
                  <a:cs typeface="Segoe UI Semibold" panose="020B0702040204020203" pitchFamily="34" charset="0"/>
                </a:rPr>
              </a:br>
              <a:r>
                <a:rPr lang="en-US" sz="1176" spc="-78" dirty="0">
                  <a:solidFill>
                    <a:srgbClr val="515151"/>
                  </a:solidFill>
                  <a:latin typeface="Segoe UI Semibold" panose="020B0702040204020203" pitchFamily="34" charset="0"/>
                  <a:cs typeface="Segoe UI Semibold" panose="020B0702040204020203" pitchFamily="34" charset="0"/>
                </a:rPr>
                <a:t>Document DB</a:t>
              </a:r>
            </a:p>
          </p:txBody>
        </p:sp>
      </p:gr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756318" y="6608497"/>
              <a:ext cx="5645" cy="19406"/>
            </p14:xfrm>
          </p:contentPart>
        </mc:Choice>
        <mc:Fallback xmlns="">
          <p:pic>
            <p:nvPicPr>
              <p:cNvPr id="3" name="Ink 2"/>
              <p:cNvPicPr/>
              <p:nvPr/>
            </p:nvPicPr>
            <p:blipFill>
              <a:blip r:embed="rId7"/>
              <a:stretch>
                <a:fillRect/>
              </a:stretch>
            </p:blipFill>
            <p:spPr>
              <a:xfrm>
                <a:off x="2753495" y="6605981"/>
                <a:ext cx="10937" cy="24437"/>
              </a:xfrm>
              <a:prstGeom prst="rect">
                <a:avLst/>
              </a:prstGeom>
            </p:spPr>
          </p:pic>
        </mc:Fallback>
      </mc:AlternateContent>
      <p:pic>
        <p:nvPicPr>
          <p:cNvPr id="38" name="Picture 37"/>
          <p:cNvPicPr>
            <a:picLocks noChangeAspect="1"/>
          </p:cNvPicPr>
          <p:nvPr/>
        </p:nvPicPr>
        <p:blipFill rotWithShape="1">
          <a:blip r:embed="rId8"/>
          <a:srcRect b="17383"/>
          <a:stretch/>
        </p:blipFill>
        <p:spPr>
          <a:xfrm>
            <a:off x="290333" y="2681493"/>
            <a:ext cx="1817902" cy="3036135"/>
          </a:xfrm>
          <a:prstGeom prst="rect">
            <a:avLst/>
          </a:prstGeom>
        </p:spPr>
      </p:pic>
      <p:pic>
        <p:nvPicPr>
          <p:cNvPr id="40" name="Picture 39"/>
          <p:cNvPicPr>
            <a:picLocks noChangeAspect="1"/>
          </p:cNvPicPr>
          <p:nvPr/>
        </p:nvPicPr>
        <p:blipFill>
          <a:blip r:embed="rId9"/>
          <a:stretch>
            <a:fillRect/>
          </a:stretch>
        </p:blipFill>
        <p:spPr>
          <a:xfrm>
            <a:off x="2192696" y="3018571"/>
            <a:ext cx="1173504" cy="2699058"/>
          </a:xfrm>
          <a:prstGeom prst="rect">
            <a:avLst/>
          </a:prstGeom>
        </p:spPr>
      </p:pic>
      <p:cxnSp>
        <p:nvCxnSpPr>
          <p:cNvPr id="36" name="Straight Arrow Connector 35"/>
          <p:cNvCxnSpPr/>
          <p:nvPr/>
        </p:nvCxnSpPr>
        <p:spPr>
          <a:xfrm>
            <a:off x="5965274" y="1839057"/>
            <a:ext cx="915535"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22" idx="4"/>
            <a:endCxn id="9" idx="0"/>
          </p:cNvCxnSpPr>
          <p:nvPr/>
        </p:nvCxnSpPr>
        <p:spPr>
          <a:xfrm rot="5400000">
            <a:off x="5946740" y="2318962"/>
            <a:ext cx="846944" cy="2167784"/>
          </a:xfrm>
          <a:prstGeom prst="bentConnector3">
            <a:avLst>
              <a:gd name="adj1" fmla="val 50000"/>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682230" y="2860036"/>
            <a:ext cx="0" cy="1058072"/>
          </a:xfrm>
          <a:prstGeom prst="straightConnector1">
            <a:avLst/>
          </a:prstGeom>
          <a:ln w="25400">
            <a:solidFill>
              <a:srgbClr val="878787"/>
            </a:solidFill>
            <a:headEnd type="arrow"/>
            <a:tailEnd type="ova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343345" y="3990538"/>
            <a:ext cx="2103937" cy="1221879"/>
            <a:chOff x="3253720" y="678536"/>
            <a:chExt cx="2146684" cy="1246705"/>
          </a:xfrm>
        </p:grpSpPr>
        <p:pic>
          <p:nvPicPr>
            <p:cNvPr id="19" name="Picture 18"/>
            <p:cNvPicPr>
              <a:picLocks noChangeAspect="1"/>
            </p:cNvPicPr>
            <p:nvPr/>
          </p:nvPicPr>
          <p:blipFill>
            <a:blip r:embed="rId10"/>
            <a:stretch>
              <a:fillRect/>
            </a:stretch>
          </p:blipFill>
          <p:spPr>
            <a:xfrm>
              <a:off x="3253720" y="890116"/>
              <a:ext cx="427567" cy="1035125"/>
            </a:xfrm>
            <a:prstGeom prst="rect">
              <a:avLst/>
            </a:prstGeom>
          </p:spPr>
        </p:pic>
        <p:grpSp>
          <p:nvGrpSpPr>
            <p:cNvPr id="14" name="Group 13"/>
            <p:cNvGrpSpPr/>
            <p:nvPr/>
          </p:nvGrpSpPr>
          <p:grpSpPr>
            <a:xfrm>
              <a:off x="3802104" y="678536"/>
              <a:ext cx="1598300" cy="1246705"/>
              <a:chOff x="2600076" y="339634"/>
              <a:chExt cx="2592126" cy="2021908"/>
            </a:xfrm>
          </p:grpSpPr>
          <p:grpSp>
            <p:nvGrpSpPr>
              <p:cNvPr id="11" name="Group 10"/>
              <p:cNvGrpSpPr/>
              <p:nvPr/>
            </p:nvGrpSpPr>
            <p:grpSpPr>
              <a:xfrm>
                <a:off x="3283889" y="1991177"/>
                <a:ext cx="1224501" cy="370365"/>
                <a:chOff x="3283889" y="2110442"/>
                <a:chExt cx="1224501" cy="370365"/>
              </a:xfrm>
            </p:grpSpPr>
            <p:sp>
              <p:nvSpPr>
                <p:cNvPr id="4" name="Rectangle 3"/>
                <p:cNvSpPr/>
                <p:nvPr/>
              </p:nvSpPr>
              <p:spPr bwMode="auto">
                <a:xfrm>
                  <a:off x="3283889" y="2401294"/>
                  <a:ext cx="1224501" cy="7951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3717235" y="2110442"/>
                  <a:ext cx="357809" cy="362413"/>
                </a:xfrm>
                <a:prstGeom prst="rect">
                  <a:avLst/>
                </a:prstGeom>
                <a:solidFill>
                  <a:srgbClr val="1111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bwMode="auto">
                <a:xfrm>
                  <a:off x="3717235" y="2262842"/>
                  <a:ext cx="357809" cy="21001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ounded Rectangle 33"/>
              <p:cNvSpPr/>
              <p:nvPr/>
            </p:nvSpPr>
            <p:spPr bwMode="auto">
              <a:xfrm>
                <a:off x="2600076" y="339634"/>
                <a:ext cx="2592126" cy="1666366"/>
              </a:xfrm>
              <a:prstGeom prst="roundRect">
                <a:avLst>
                  <a:gd name="adj" fmla="val 6377"/>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Picture 34"/>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25000"/>
                        </a14:imgEffect>
                      </a14:imgLayer>
                    </a14:imgProps>
                  </a:ext>
                </a:extLst>
              </a:blip>
              <a:srcRect l="535" t="9699" r="876" b="2059"/>
              <a:stretch/>
            </p:blipFill>
            <p:spPr>
              <a:xfrm>
                <a:off x="2718607" y="444077"/>
                <a:ext cx="2355064" cy="1412640"/>
              </a:xfrm>
              <a:prstGeom prst="rect">
                <a:avLst/>
              </a:prstGeom>
              <a:ln>
                <a:noFill/>
              </a:ln>
            </p:spPr>
          </p:pic>
        </p:grpSp>
      </p:grpSp>
      <p:sp>
        <p:nvSpPr>
          <p:cNvPr id="22" name="Oval 21"/>
          <p:cNvSpPr/>
          <p:nvPr/>
        </p:nvSpPr>
        <p:spPr bwMode="auto">
          <a:xfrm>
            <a:off x="7360393"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7586262"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7812131" y="2791959"/>
            <a:ext cx="187422" cy="18742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9029004" y="3734544"/>
            <a:ext cx="183565" cy="18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bwMode="auto">
          <a:xfrm>
            <a:off x="2681289" y="2841786"/>
            <a:ext cx="178543" cy="178543"/>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Elbow Connector 65"/>
          <p:cNvCxnSpPr>
            <a:stCxn id="64" idx="0"/>
          </p:cNvCxnSpPr>
          <p:nvPr/>
        </p:nvCxnSpPr>
        <p:spPr>
          <a:xfrm rot="5400000" flipH="1" flipV="1">
            <a:off x="3203289" y="1566621"/>
            <a:ext cx="842436" cy="1707894"/>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flipV="1">
            <a:off x="1041252" y="1662610"/>
            <a:ext cx="3437203" cy="909592"/>
          </a:xfrm>
          <a:prstGeom prst="bentConnector3">
            <a:avLst>
              <a:gd name="adj1" fmla="val 397"/>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44" name="TextBox 57"/>
          <p:cNvSpPr txBox="1"/>
          <p:nvPr/>
        </p:nvSpPr>
        <p:spPr>
          <a:xfrm>
            <a:off x="6685562" y="5379227"/>
            <a:ext cx="1866397" cy="506769"/>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altLang="zh-TW" sz="1568" dirty="0" smtClean="0">
                <a:solidFill>
                  <a:srgbClr val="515151"/>
                </a:solidFill>
                <a:latin typeface="Segoe UI Semilight" panose="020B0402040204020203" pitchFamily="34" charset="0"/>
                <a:cs typeface="Segoe UI Semilight" panose="020B0402040204020203" pitchFamily="34" charset="0"/>
              </a:rPr>
              <a:t>Power BI</a:t>
            </a:r>
            <a:endParaRPr lang="en-US" sz="1568" dirty="0">
              <a:solidFill>
                <a:srgbClr val="51515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326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500"/>
                                        <p:tgtEl>
                                          <p:spTgt spid="66"/>
                                        </p:tgtEl>
                                      </p:cBhvr>
                                    </p:animEffect>
                                  </p:childTnLst>
                                </p:cTn>
                              </p:par>
                              <p:par>
                                <p:cTn id="20" presetID="22" presetClass="entr" presetSubtype="8"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2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1750"/>
                            </p:stCondLst>
                            <p:childTnLst>
                              <p:par>
                                <p:cTn id="40" presetID="22" presetClass="entr" presetSubtype="8"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par>
                          <p:cTn id="43" fill="hold">
                            <p:stCondLst>
                              <p:cond delay="2250"/>
                            </p:stCondLst>
                            <p:childTnLst>
                              <p:par>
                                <p:cTn id="44" presetID="22" presetClass="entr" presetSubtype="1"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up)">
                                      <p:cBhvr>
                                        <p:cTn id="46" dur="500"/>
                                        <p:tgtEl>
                                          <p:spTgt spid="42"/>
                                        </p:tgtEl>
                                      </p:cBhvr>
                                    </p:animEffect>
                                  </p:childTnLst>
                                </p:cTn>
                              </p:par>
                            </p:childTnLst>
                          </p:cTn>
                        </p:par>
                        <p:par>
                          <p:cTn id="47" fill="hold">
                            <p:stCondLst>
                              <p:cond delay="2750"/>
                            </p:stCondLst>
                            <p:childTnLst>
                              <p:par>
                                <p:cTn id="48" presetID="22" presetClass="entr" presetSubtype="2"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zh-TW" altLang="en-US" dirty="0" smtClean="0">
                <a:solidFill>
                  <a:schemeClr val="bg1"/>
                </a:solidFill>
              </a:rPr>
              <a:t>洞悉大數據</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zh-TW" altLang="en-US" sz="2400" b="1" dirty="0" smtClean="0">
                <a:solidFill>
                  <a:schemeClr val="bg1"/>
                </a:solidFill>
              </a:rPr>
              <a:t>機器學習</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zh-TW" altLang="en-US" sz="1600" dirty="0" smtClean="0">
                <a:solidFill>
                  <a:schemeClr val="bg1"/>
                </a:solidFill>
              </a:rPr>
              <a:t>混搭精細的資料操作以及智慧學習演算法</a:t>
            </a:r>
            <a:endParaRPr lang="en-US" sz="1600" dirty="0" smtClean="0">
              <a:solidFill>
                <a:schemeClr val="bg1"/>
              </a:solidFill>
            </a:endParaRPr>
          </a:p>
          <a:p>
            <a:pPr>
              <a:spcAft>
                <a:spcPts val="1200"/>
              </a:spcAft>
            </a:pPr>
            <a:r>
              <a:rPr lang="zh-TW" altLang="en-US" sz="1600" dirty="0" smtClean="0">
                <a:solidFill>
                  <a:schemeClr val="bg1"/>
                </a:solidFill>
              </a:rPr>
              <a:t>讓資料科學家及開發人員可以很輕易地將訓練出來的智慧模型與其它應用程式整合</a:t>
            </a:r>
            <a:endParaRPr lang="en-US" sz="1600" dirty="0">
              <a:solidFill>
                <a:schemeClr val="bg1"/>
              </a:solidFill>
            </a:endParaRPr>
          </a:p>
          <a:p>
            <a:pPr>
              <a:spcAft>
                <a:spcPts val="1200"/>
              </a:spcAft>
            </a:pPr>
            <a:r>
              <a:rPr lang="zh-TW" altLang="en-US" sz="1600" dirty="0" smtClean="0">
                <a:solidFill>
                  <a:schemeClr val="bg1"/>
                </a:solidFill>
              </a:rPr>
              <a:t>僅須支付計算費用，同時減少維運成本</a:t>
            </a:r>
            <a:endParaRPr lang="en-US" sz="1600" dirty="0" smtClean="0">
              <a:solidFill>
                <a:schemeClr val="bg1"/>
              </a:solidFill>
            </a:endParaRPr>
          </a:p>
          <a:p>
            <a:pPr>
              <a:spcAft>
                <a:spcPts val="1200"/>
              </a:spcAft>
            </a:pPr>
            <a:r>
              <a:rPr lang="zh-TW" altLang="en-US" sz="1600" dirty="0" smtClean="0">
                <a:solidFill>
                  <a:schemeClr val="bg1"/>
                </a:solidFill>
              </a:rPr>
              <a:t>能夠支援本地、雲端的資料來源</a:t>
            </a:r>
            <a:endParaRPr lang="en-US" sz="1600" dirty="0" smtClean="0">
              <a:solidFill>
                <a:schemeClr val="bg1"/>
              </a:solidFill>
            </a:endParaRP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zh-TW" altLang="en-US" sz="1600" dirty="0" smtClean="0">
                <a:solidFill>
                  <a:schemeClr val="bg1"/>
                </a:solidFill>
              </a:rPr>
              <a:t>提供 </a:t>
            </a:r>
            <a:r>
              <a:rPr lang="en-US" altLang="zh-TW" sz="1600" dirty="0" smtClean="0">
                <a:solidFill>
                  <a:schemeClr val="bg1"/>
                </a:solidFill>
              </a:rPr>
              <a:t>Hadoop </a:t>
            </a:r>
            <a:r>
              <a:rPr lang="zh-TW" altLang="en-US" sz="1600" dirty="0" smtClean="0">
                <a:solidFill>
                  <a:schemeClr val="bg1"/>
                </a:solidFill>
              </a:rPr>
              <a:t>的 </a:t>
            </a:r>
            <a:r>
              <a:rPr lang="en-US" altLang="zh-TW" sz="1600" dirty="0" smtClean="0">
                <a:solidFill>
                  <a:schemeClr val="bg1"/>
                </a:solidFill>
              </a:rPr>
              <a:t>PaaS </a:t>
            </a:r>
            <a:r>
              <a:rPr lang="zh-TW" altLang="en-US" sz="1600" dirty="0" smtClean="0">
                <a:solidFill>
                  <a:schemeClr val="bg1"/>
                </a:solidFill>
              </a:rPr>
              <a:t>服務</a:t>
            </a:r>
            <a:endParaRPr lang="en-US" sz="1600" dirty="0" smtClean="0">
              <a:solidFill>
                <a:schemeClr val="bg1"/>
              </a:solidFill>
            </a:endParaRPr>
          </a:p>
          <a:p>
            <a:pPr>
              <a:spcAft>
                <a:spcPts val="1200"/>
              </a:spcAft>
            </a:pPr>
            <a:r>
              <a:rPr lang="zh-TW" altLang="en-US" sz="1600" dirty="0" smtClean="0">
                <a:solidFill>
                  <a:schemeClr val="bg1"/>
                </a:solidFill>
              </a:rPr>
              <a:t>維持支援所有 </a:t>
            </a:r>
            <a:r>
              <a:rPr lang="en-US" altLang="zh-TW" sz="1600" dirty="0" smtClean="0">
                <a:solidFill>
                  <a:schemeClr val="bg1"/>
                </a:solidFill>
              </a:rPr>
              <a:t>Hadoop </a:t>
            </a:r>
            <a:r>
              <a:rPr lang="zh-TW" altLang="en-US" sz="1600" dirty="0" smtClean="0">
                <a:solidFill>
                  <a:schemeClr val="bg1"/>
                </a:solidFill>
              </a:rPr>
              <a:t>既有生態系的工具，如：</a:t>
            </a:r>
            <a:r>
              <a:rPr lang="en-US" altLang="zh-TW" sz="1600" dirty="0" smtClean="0">
                <a:solidFill>
                  <a:schemeClr val="bg1"/>
                </a:solidFill>
              </a:rPr>
              <a:t>Hive, Pig </a:t>
            </a:r>
            <a:r>
              <a:rPr lang="zh-TW" altLang="en-US" sz="1600" dirty="0" smtClean="0">
                <a:solidFill>
                  <a:schemeClr val="bg1"/>
                </a:solidFill>
              </a:rPr>
              <a:t>等</a:t>
            </a:r>
            <a:endParaRPr lang="en-US" sz="1600" dirty="0" smtClean="0">
              <a:solidFill>
                <a:schemeClr val="bg1"/>
              </a:solidFill>
            </a:endParaRPr>
          </a:p>
          <a:p>
            <a:pPr>
              <a:spcAft>
                <a:spcPts val="1200"/>
              </a:spcAft>
            </a:pPr>
            <a:r>
              <a:rPr lang="zh-TW" altLang="en-US" sz="1600" dirty="0" smtClean="0">
                <a:solidFill>
                  <a:schemeClr val="bg1"/>
                </a:solidFill>
              </a:rPr>
              <a:t>增加了與 </a:t>
            </a:r>
            <a:r>
              <a:rPr lang="en-US" altLang="zh-TW" sz="1600" dirty="0" smtClean="0">
                <a:solidFill>
                  <a:schemeClr val="bg1"/>
                </a:solidFill>
              </a:rPr>
              <a:t>Excel </a:t>
            </a:r>
            <a:r>
              <a:rPr lang="zh-TW" altLang="en-US" sz="1600" dirty="0" smtClean="0">
                <a:solidFill>
                  <a:schemeClr val="bg1"/>
                </a:solidFill>
              </a:rPr>
              <a:t>及其它 </a:t>
            </a:r>
            <a:r>
              <a:rPr lang="en-US" altLang="zh-TW" sz="1600" dirty="0" smtClean="0">
                <a:solidFill>
                  <a:schemeClr val="bg1"/>
                </a:solidFill>
              </a:rPr>
              <a:t>BI </a:t>
            </a:r>
            <a:r>
              <a:rPr lang="zh-TW" altLang="en-US" sz="1600" dirty="0" smtClean="0">
                <a:solidFill>
                  <a:schemeClr val="bg1"/>
                </a:solidFill>
              </a:rPr>
              <a:t>工具的</a:t>
            </a:r>
            <a:r>
              <a:rPr lang="zh-TW" altLang="en-US" sz="1600" dirty="0" smtClean="0">
                <a:solidFill>
                  <a:schemeClr val="bg1"/>
                </a:solidFill>
              </a:rPr>
              <a:t>整合</a:t>
            </a:r>
            <a:endParaRPr lang="en-US" sz="1600" dirty="0" smtClean="0">
              <a:solidFill>
                <a:schemeClr val="bg1"/>
              </a:solidFill>
            </a:endParaRPr>
          </a:p>
          <a:p>
            <a:pPr>
              <a:spcAft>
                <a:spcPts val="1200"/>
              </a:spcAft>
            </a:pPr>
            <a:r>
              <a:rPr lang="zh-TW" altLang="en-US" sz="1600" dirty="0" smtClean="0">
                <a:solidFill>
                  <a:schemeClr val="bg1"/>
                </a:solidFill>
              </a:rPr>
              <a:t>增加多種資料來源的整合</a:t>
            </a:r>
            <a:endParaRPr lang="en-US" sz="1600" dirty="0" smtClean="0">
              <a:solidFill>
                <a:schemeClr val="bg1"/>
              </a:solidFill>
            </a:endParaRP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2" name="Arc 1"/>
          <p:cNvSpPr/>
          <p:nvPr/>
        </p:nvSpPr>
        <p:spPr>
          <a:xfrm flipH="1">
            <a:off x="4303056" y="-522109"/>
            <a:ext cx="7323785" cy="8442024"/>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endParaRPr lang="en-US" sz="1764">
              <a:solidFill>
                <a:srgbClr val="FFFFFF"/>
              </a:solidFill>
              <a:latin typeface="Segoe UI"/>
            </a:endParaRPr>
          </a:p>
        </p:txBody>
      </p:sp>
      <p:cxnSp>
        <p:nvCxnSpPr>
          <p:cNvPr id="16" name="Straight Arrow Connector 15"/>
          <p:cNvCxnSpPr/>
          <p:nvPr/>
        </p:nvCxnSpPr>
        <p:spPr>
          <a:xfrm>
            <a:off x="7246115" y="3698904"/>
            <a:ext cx="864728"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4777" y="3701462"/>
            <a:ext cx="2373404"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6169" y="2941125"/>
            <a:ext cx="1522695" cy="1515557"/>
          </a:xfrm>
          <a:prstGeom prst="rect">
            <a:avLst/>
          </a:prstGeom>
        </p:spPr>
      </p:pic>
      <p:sp>
        <p:nvSpPr>
          <p:cNvPr id="26" name="TextBox 25"/>
          <p:cNvSpPr txBox="1"/>
          <p:nvPr/>
        </p:nvSpPr>
        <p:spPr>
          <a:xfrm>
            <a:off x="5421215" y="4510257"/>
            <a:ext cx="1567435" cy="615377"/>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8421975" y="2766188"/>
            <a:ext cx="1319820" cy="1786232"/>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10" y="2691362"/>
            <a:ext cx="3760318" cy="2960933"/>
          </a:xfrm>
          <a:prstGeom prst="rect">
            <a:avLst/>
          </a:prstGeom>
        </p:spPr>
      </p:pic>
      <p:sp>
        <p:nvSpPr>
          <p:cNvPr id="14" name="TextBox 13"/>
          <p:cNvSpPr txBox="1"/>
          <p:nvPr/>
        </p:nvSpPr>
        <p:spPr>
          <a:xfrm>
            <a:off x="9638752" y="359476"/>
            <a:ext cx="2235776" cy="1104031"/>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5881" dirty="0">
                <a:solidFill>
                  <a:srgbClr val="0078D7"/>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412495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81" name="Rectangle 80"/>
          <p:cNvSpPr/>
          <p:nvPr/>
        </p:nvSpPr>
        <p:spPr bwMode="auto">
          <a:xfrm rot="2700000">
            <a:off x="6088585" y="3271560"/>
            <a:ext cx="634802" cy="634802"/>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0071" y="1380"/>
            <a:ext cx="5798754" cy="6885964"/>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09" y="-522109"/>
            <a:ext cx="11508832" cy="8442024"/>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endParaRPr lang="en-US" sz="1764">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531362" y="4600488"/>
              <a:ext cx="1599282" cy="627880"/>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318" y="3698904"/>
            <a:ext cx="91206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5307" y="2517341"/>
            <a:ext cx="2587399" cy="2143239"/>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663"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0" y="2691361"/>
            <a:ext cx="457008" cy="1468856"/>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1738" y="5189859"/>
            <a:ext cx="1351005" cy="479620"/>
          </a:xfrm>
          <a:prstGeom prst="rect">
            <a:avLst/>
          </a:prstGeom>
          <a:noFill/>
        </p:spPr>
        <p:txBody>
          <a:bodyPr wrap="none" lIns="179238" tIns="143391" rIns="179238" bIns="143391" rtlCol="0">
            <a:spAutoFit/>
          </a:bodyPr>
          <a:lstStyle/>
          <a:p>
            <a:pPr defTabSz="914180">
              <a:lnSpc>
                <a:spcPct val="90000"/>
              </a:lnSpc>
              <a:spcAft>
                <a:spcPts val="588"/>
              </a:spcAft>
            </a:pPr>
            <a:r>
              <a:rPr lang="en-US" sz="1372" dirty="0">
                <a:solidFill>
                  <a:srgbClr val="515151"/>
                </a:solidFill>
                <a:latin typeface="Segoe UI"/>
              </a:rPr>
              <a:t>On-Premises</a:t>
            </a:r>
          </a:p>
        </p:txBody>
      </p:sp>
      <p:sp>
        <p:nvSpPr>
          <p:cNvPr id="52" name="TextBox 51"/>
          <p:cNvSpPr txBox="1"/>
          <p:nvPr/>
        </p:nvSpPr>
        <p:spPr>
          <a:xfrm>
            <a:off x="2163754" y="5444808"/>
            <a:ext cx="2445352" cy="1367973"/>
          </a:xfrm>
          <a:prstGeom prst="rect">
            <a:avLst/>
          </a:prstGeom>
          <a:noFill/>
        </p:spPr>
        <p:txBody>
          <a:bodyPr wrap="square" lIns="179238" tIns="143391" rIns="179238" bIns="143391" rtlCol="0">
            <a:spAutoFit/>
          </a:bodyPr>
          <a:lstStyle/>
          <a:p>
            <a:pPr defTabSz="914180">
              <a:spcAft>
                <a:spcPts val="294"/>
              </a:spcAft>
            </a:pPr>
            <a:r>
              <a:rPr lang="en-US" sz="1568" dirty="0">
                <a:solidFill>
                  <a:srgbClr val="4D4D4D"/>
                </a:solidFill>
                <a:latin typeface="Segoe UI Light"/>
              </a:rPr>
              <a:t>SAP</a:t>
            </a:r>
          </a:p>
          <a:p>
            <a:pPr defTabSz="914180">
              <a:spcAft>
                <a:spcPts val="294"/>
              </a:spcAft>
            </a:pPr>
            <a:r>
              <a:rPr lang="en-US" sz="1568" dirty="0">
                <a:solidFill>
                  <a:srgbClr val="4D4D4D"/>
                </a:solidFill>
                <a:latin typeface="Segoe UI Light"/>
              </a:rPr>
              <a:t>Oracle</a:t>
            </a:r>
          </a:p>
          <a:p>
            <a:pPr defTabSz="914180">
              <a:spcAft>
                <a:spcPts val="294"/>
              </a:spcAft>
            </a:pPr>
            <a:r>
              <a:rPr lang="en-US" sz="1568" dirty="0">
                <a:solidFill>
                  <a:srgbClr val="4D4D4D"/>
                </a:solidFill>
                <a:latin typeface="Segoe UI Light"/>
              </a:rPr>
              <a:t>Dynamics</a:t>
            </a:r>
          </a:p>
          <a:p>
            <a:pPr defTabSz="914180">
              <a:spcAft>
                <a:spcPts val="294"/>
              </a:spcAft>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469" y="5198644"/>
            <a:ext cx="1556811" cy="1665961"/>
          </a:xfrm>
          <a:prstGeom prst="rect">
            <a:avLst/>
          </a:prstGeom>
        </p:spPr>
      </p:pic>
      <p:sp>
        <p:nvSpPr>
          <p:cNvPr id="67" name="TextBox 66"/>
          <p:cNvSpPr txBox="1"/>
          <p:nvPr/>
        </p:nvSpPr>
        <p:spPr>
          <a:xfrm>
            <a:off x="6693634" y="846920"/>
            <a:ext cx="3840539" cy="778252"/>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分析報告</a:t>
            </a:r>
            <a:endParaRPr lang="en-US" sz="3528" dirty="0">
              <a:solidFill>
                <a:srgbClr val="FFFFFF"/>
              </a:solidFill>
              <a:latin typeface="Segoe UI Light"/>
            </a:endParaRPr>
          </a:p>
        </p:txBody>
      </p:sp>
      <p:cxnSp>
        <p:nvCxnSpPr>
          <p:cNvPr id="55" name="Elbow Connector 54"/>
          <p:cNvCxnSpPr/>
          <p:nvPr/>
        </p:nvCxnSpPr>
        <p:spPr>
          <a:xfrm flipV="1">
            <a:off x="3530802" y="4660580"/>
            <a:ext cx="800113" cy="7690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3634" y="853830"/>
            <a:ext cx="3840539" cy="778178"/>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資料視覺化</a:t>
            </a:r>
            <a:endParaRPr lang="en-US" sz="3528" dirty="0">
              <a:solidFill>
                <a:srgbClr val="FFFFFF"/>
              </a:solidFill>
              <a:latin typeface="Segoe UI Light"/>
            </a:endParaRPr>
          </a:p>
        </p:txBody>
      </p:sp>
      <p:sp>
        <p:nvSpPr>
          <p:cNvPr id="74" name="TextBox 73"/>
          <p:cNvSpPr txBox="1"/>
          <p:nvPr/>
        </p:nvSpPr>
        <p:spPr>
          <a:xfrm>
            <a:off x="6693634" y="845017"/>
            <a:ext cx="3840539" cy="778252"/>
          </a:xfrm>
          <a:prstGeom prst="rect">
            <a:avLst/>
          </a:prstGeom>
          <a:noFill/>
        </p:spPr>
        <p:txBody>
          <a:bodyPr wrap="square" lIns="179238" tIns="143391" rIns="179238" bIns="143391" rtlCol="0">
            <a:spAutoFit/>
          </a:bodyPr>
          <a:lstStyle/>
          <a:p>
            <a:pPr defTabSz="914180">
              <a:lnSpc>
                <a:spcPct val="90000"/>
              </a:lnSpc>
              <a:spcAft>
                <a:spcPts val="588"/>
              </a:spcAft>
            </a:pPr>
            <a:r>
              <a:rPr lang="zh-TW" altLang="en-US" sz="3528" dirty="0" smtClean="0">
                <a:solidFill>
                  <a:srgbClr val="FFFFFF"/>
                </a:solidFill>
                <a:latin typeface="Segoe UI Light"/>
              </a:rPr>
              <a:t>機器學習</a:t>
            </a:r>
            <a:endParaRPr lang="en-US" sz="3528" dirty="0">
              <a:solidFill>
                <a:srgbClr val="FFFFFF"/>
              </a:solidFill>
              <a:latin typeface="Segoe UI Light"/>
            </a:endParaRP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7938" y="1682427"/>
            <a:ext cx="4829138" cy="2896665"/>
          </a:xfrm>
          <a:prstGeom prst="rect">
            <a:avLst/>
          </a:prstGeom>
          <a:ln>
            <a:noFill/>
          </a:ln>
        </p:spPr>
      </p:pic>
      <p:grpSp>
        <p:nvGrpSpPr>
          <p:cNvPr id="65" name="Group 64"/>
          <p:cNvGrpSpPr/>
          <p:nvPr/>
        </p:nvGrpSpPr>
        <p:grpSpPr>
          <a:xfrm>
            <a:off x="457008" y="336560"/>
            <a:ext cx="1650674" cy="165067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444" y="1959664"/>
            <a:ext cx="1153802" cy="533917"/>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5632" y="1179810"/>
            <a:ext cx="2583463" cy="1108165"/>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7938" y="1689336"/>
            <a:ext cx="4829138" cy="288763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16220" y="1694912"/>
            <a:ext cx="4810897" cy="2894579"/>
          </a:xfrm>
          <a:prstGeom prst="rect">
            <a:avLst/>
          </a:prstGeom>
        </p:spPr>
      </p:pic>
    </p:spTree>
    <p:extLst>
      <p:ext uri="{BB962C8B-B14F-4D97-AF65-F5344CB8AC3E}">
        <p14:creationId xmlns:p14="http://schemas.microsoft.com/office/powerpoint/2010/main" val="36894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79"/>
                                        </p:tgtEl>
                                      </p:cBhvr>
                                    </p:animEffect>
                                    <p:set>
                                      <p:cBhvr>
                                        <p:cTn id="67" dur="1" fill="hold">
                                          <p:stCondLst>
                                            <p:cond delay="499"/>
                                          </p:stCondLst>
                                        </p:cTn>
                                        <p:tgtEl>
                                          <p:spTgt spid="7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78"/>
                                        </p:tgtEl>
                                      </p:cBhvr>
                                    </p:animEffect>
                                    <p:set>
                                      <p:cBhvr>
                                        <p:cTn id="70" dur="1" fill="hold">
                                          <p:stCondLst>
                                            <p:cond delay="499"/>
                                          </p:stCondLst>
                                        </p:cTn>
                                        <p:tgtEl>
                                          <p:spTgt spid="78"/>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7"/>
                                        </p:tgtEl>
                                      </p:cBhvr>
                                    </p:animEffect>
                                    <p:set>
                                      <p:cBhvr>
                                        <p:cTn id="82" dur="1" fill="hold">
                                          <p:stCondLst>
                                            <p:cond delay="499"/>
                                          </p:stCondLst>
                                        </p:cTn>
                                        <p:tgtEl>
                                          <p:spTgt spid="6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par>
                                <p:cTn id="86" presetID="10" presetClass="entr" presetSubtype="0" fill="hold" grpId="0" nodeType="withEffect">
                                  <p:stCondLst>
                                    <p:cond delay="25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childTnLst>
                          </p:cTn>
                        </p:par>
                        <p:par>
                          <p:cTn id="89" fill="hold">
                            <p:stCondLst>
                              <p:cond delay="750"/>
                            </p:stCondLst>
                            <p:childTnLst>
                              <p:par>
                                <p:cTn id="90" presetID="10" presetClass="entr" presetSubtype="0" fill="hold" nodeType="after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67" grpId="0"/>
      <p:bldP spid="67" grpId="1"/>
      <p:bldP spid="78" grpId="0"/>
      <p:bldP spid="78" grpId="1"/>
      <p:bldP spid="74" grpId="0"/>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6" name="Group 55"/>
          <p:cNvGrpSpPr/>
          <p:nvPr/>
        </p:nvGrpSpPr>
        <p:grpSpPr>
          <a:xfrm>
            <a:off x="-7700723" y="2517341"/>
            <a:ext cx="13423429" cy="3134954"/>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502" y="3548470"/>
                <a:ext cx="1537653" cy="794120"/>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Data</a:t>
                </a:r>
                <a:br>
                  <a:rPr lang="en-US" sz="1764" dirty="0">
                    <a:solidFill>
                      <a:srgbClr val="515151"/>
                    </a:solidFill>
                    <a:latin typeface="Segoe UI Semibold" panose="020B0702040204020203" pitchFamily="34" charset="0"/>
                    <a:cs typeface="Segoe UI Semibold" panose="020B0702040204020203" pitchFamily="34" charset="0"/>
                  </a:rPr>
                </a:br>
                <a:r>
                  <a:rPr lang="en-US" sz="1764"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531362" y="4600488"/>
                <a:ext cx="1599282" cy="627880"/>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4607" y="4800833"/>
            <a:ext cx="5028552" cy="53650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1367" y="4800833"/>
            <a:ext cx="2299515" cy="1630334"/>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38" tIns="143391" rIns="179238" bIns="143391" rtlCol="0">
              <a:spAutoFit/>
            </a:bodyPr>
            <a:lstStyle/>
            <a:p>
              <a:pPr algn="ctr" defTabSz="914180">
                <a:lnSpc>
                  <a:spcPct val="90000"/>
                </a:lnSpc>
                <a:spcAft>
                  <a:spcPts val="588"/>
                </a:spcAft>
              </a:pPr>
              <a:r>
                <a:rPr lang="zh-TW" altLang="en-US" sz="1568" dirty="0" smtClean="0">
                  <a:solidFill>
                    <a:srgbClr val="515151"/>
                  </a:solidFill>
                  <a:latin typeface="Segoe UI Semilight" panose="020B0402040204020203" pitchFamily="34" charset="0"/>
                  <a:cs typeface="Segoe UI Semilight" panose="020B0402040204020203" pitchFamily="34" charset="0"/>
                </a:rPr>
                <a:t>機器學習</a:t>
              </a:r>
              <a:endParaRPr lang="en-US" sz="1568" dirty="0">
                <a:solidFill>
                  <a:srgbClr val="515151"/>
                </a:solidFill>
                <a:latin typeface="Segoe UI Semilight" panose="020B0402040204020203" pitchFamily="34" charset="0"/>
                <a:cs typeface="Segoe UI Semilight" panose="020B0402040204020203" pitchFamily="34" charset="0"/>
              </a:endParaRP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06009" y="5443023"/>
            <a:ext cx="2471529" cy="615377"/>
          </a:xfrm>
          <a:prstGeom prst="rect">
            <a:avLst/>
          </a:prstGeom>
          <a:noFill/>
        </p:spPr>
        <p:txBody>
          <a:bodyPr wrap="none" lIns="179238" tIns="143391" rIns="179238" bIns="143391" rtlCol="0">
            <a:spAutoFit/>
          </a:bodyPr>
          <a:lstStyle/>
          <a:p>
            <a:pPr algn="ctr" defTabSz="914180">
              <a:lnSpc>
                <a:spcPct val="90000"/>
              </a:lnSpc>
              <a:spcAft>
                <a:spcPts val="588"/>
              </a:spcAft>
            </a:pPr>
            <a:r>
              <a:rPr lang="zh-TW" altLang="en-US" sz="2352" dirty="0" smtClean="0">
                <a:solidFill>
                  <a:srgbClr val="515151"/>
                </a:solidFill>
                <a:latin typeface="Segoe UI Semilight" panose="020B0402040204020203" pitchFamily="34" charset="0"/>
                <a:cs typeface="Segoe UI Semilight" panose="020B0402040204020203" pitchFamily="34" charset="0"/>
              </a:rPr>
              <a:t>智慧型應用程式</a:t>
            </a:r>
            <a:endParaRPr lang="en-US" sz="2352" dirty="0">
              <a:solidFill>
                <a:srgbClr val="515151"/>
              </a:solidFill>
              <a:latin typeface="Segoe UI Semilight" panose="020B0402040204020203" pitchFamily="34" charset="0"/>
              <a:cs typeface="Segoe UI Semilight" panose="020B0402040204020203" pitchFamily="34" charset="0"/>
            </a:endParaRPr>
          </a:p>
        </p:txBody>
      </p:sp>
      <p:grpSp>
        <p:nvGrpSpPr>
          <p:cNvPr id="2" name="Group 1"/>
          <p:cNvGrpSpPr/>
          <p:nvPr/>
        </p:nvGrpSpPr>
        <p:grpSpPr>
          <a:xfrm>
            <a:off x="457008" y="336560"/>
            <a:ext cx="4462087" cy="2157021"/>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38" tIns="143391" rIns="179238" bIns="143391" rtlCol="0">
              <a:spAutoFit/>
            </a:bodyPr>
            <a:lstStyle/>
            <a:p>
              <a:pPr algn="ctr" defTabSz="914180">
                <a:lnSpc>
                  <a:spcPct val="90000"/>
                </a:lnSpc>
                <a:spcAft>
                  <a:spcPts val="588"/>
                </a:spcAft>
              </a:pPr>
              <a:r>
                <a:rPr lang="en-US" sz="1764"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642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1946" y="2980904"/>
            <a:ext cx="9484692" cy="2262358"/>
          </a:xfrm>
          <a:prstGeom prst="rect">
            <a:avLst/>
          </a:prstGeom>
          <a:noFill/>
        </p:spPr>
        <p:txBody>
          <a:bodyPr vert="horz" wrap="square" lIns="179238" tIns="143391" rIns="179238" bIns="143391" rtlCol="0">
            <a:spAutoFit/>
          </a:bodyPr>
          <a:lstStyle>
            <a:lvl1pPr marR="0" indent="0" fontAlgn="auto">
              <a:lnSpc>
                <a:spcPct val="90000"/>
              </a:lnSpc>
              <a:spcBef>
                <a:spcPts val="0"/>
              </a:spcBef>
              <a:spcAft>
                <a:spcPts val="1200"/>
              </a:spcAft>
              <a:buClrTx/>
              <a:buSzPct val="90000"/>
              <a:buFont typeface="Arial" pitchFamily="34" charset="0"/>
              <a:buNone/>
              <a:tabLst/>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914180">
              <a:spcAft>
                <a:spcPts val="1176"/>
              </a:spcAft>
            </a:pPr>
            <a:r>
              <a:rPr lang="en-US" sz="2744" b="1" dirty="0">
                <a:solidFill>
                  <a:srgbClr val="FFC000"/>
                </a:solidFill>
                <a:sym typeface="Wingdings" panose="05000000000000000000" pitchFamily="2" charset="2"/>
              </a:rPr>
              <a:t>Q:</a:t>
            </a:r>
            <a:r>
              <a:rPr lang="en-US" sz="2744" dirty="0">
                <a:solidFill>
                  <a:srgbClr val="FFC000"/>
                </a:solidFill>
                <a:sym typeface="Wingdings" panose="05000000000000000000" pitchFamily="2" charset="2"/>
              </a:rPr>
              <a:t> </a:t>
            </a:r>
            <a:r>
              <a:rPr lang="zh-TW" altLang="en-US" sz="2744" dirty="0" smtClean="0">
                <a:gradFill>
                  <a:gsLst>
                    <a:gs pos="0">
                      <a:srgbClr val="FFFFFF"/>
                    </a:gs>
                    <a:gs pos="100000">
                      <a:srgbClr val="FFFFFF"/>
                    </a:gs>
                  </a:gsLst>
                  <a:lin ang="5400000" scaled="0"/>
                </a:gradFill>
                <a:sym typeface="Wingdings" panose="05000000000000000000" pitchFamily="2" charset="2"/>
              </a:rPr>
              <a:t>顧客 </a:t>
            </a:r>
            <a:r>
              <a:rPr lang="en-US" altLang="zh-TW" sz="2744" dirty="0" smtClean="0">
                <a:gradFill>
                  <a:gsLst>
                    <a:gs pos="0">
                      <a:srgbClr val="FFFFFF"/>
                    </a:gs>
                    <a:gs pos="100000">
                      <a:srgbClr val="FFFFFF"/>
                    </a:gs>
                  </a:gsLst>
                  <a:lin ang="5400000" scaled="0"/>
                </a:gradFill>
                <a:sym typeface="Wingdings" panose="05000000000000000000" pitchFamily="2" charset="2"/>
              </a:rPr>
              <a:t>X </a:t>
            </a:r>
            <a:r>
              <a:rPr lang="zh-TW" altLang="en-US" sz="2744" dirty="0" smtClean="0">
                <a:gradFill>
                  <a:gsLst>
                    <a:gs pos="0">
                      <a:srgbClr val="FFFFFF"/>
                    </a:gs>
                    <a:gs pos="100000">
                      <a:srgbClr val="FFFFFF"/>
                    </a:gs>
                  </a:gsLst>
                  <a:lin ang="5400000" scaled="0"/>
                </a:gradFill>
                <a:sym typeface="Wingdings" panose="05000000000000000000" pitchFamily="2" charset="2"/>
              </a:rPr>
              <a:t>還有可能會買什麼商品呢</a:t>
            </a:r>
            <a:r>
              <a:rPr lang="en-US" sz="2744" dirty="0" smtClean="0">
                <a:gradFill>
                  <a:gsLst>
                    <a:gs pos="0">
                      <a:srgbClr val="FFFFFF"/>
                    </a:gs>
                    <a:gs pos="100000">
                      <a:srgbClr val="FFFFFF"/>
                    </a:gs>
                  </a:gsLst>
                  <a:lin ang="5400000" scaled="0"/>
                </a:gradFill>
                <a:sym typeface="Wingdings" panose="05000000000000000000" pitchFamily="2" charset="2"/>
              </a:rPr>
              <a:t>?</a:t>
            </a:r>
            <a:endParaRPr lang="en-US" sz="2744" dirty="0">
              <a:gradFill>
                <a:gsLst>
                  <a:gs pos="0">
                    <a:srgbClr val="FFFFFF"/>
                  </a:gs>
                  <a:gs pos="100000">
                    <a:srgbClr val="FFFFFF"/>
                  </a:gs>
                </a:gsLst>
                <a:lin ang="5400000" scaled="0"/>
              </a:gradFill>
              <a:sym typeface="Wingdings" panose="05000000000000000000" pitchFamily="2" charset="2"/>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影響</a:t>
            </a:r>
            <a:r>
              <a:rPr lang="zh-TW" altLang="en-US" sz="2744" dirty="0" smtClean="0">
                <a:gradFill>
                  <a:gsLst>
                    <a:gs pos="0">
                      <a:srgbClr val="FFFFFF"/>
                    </a:gs>
                    <a:gs pos="100000">
                      <a:srgbClr val="FFFFFF"/>
                    </a:gs>
                  </a:gsLst>
                  <a:lin ang="5400000" scaled="0"/>
                </a:gradFill>
                <a:sym typeface="Wingdings" panose="05000000000000000000" pitchFamily="2" charset="2"/>
              </a:rPr>
              <a:t>顧客 </a:t>
            </a:r>
            <a:r>
              <a:rPr lang="en-US" altLang="zh-TW" sz="2744" dirty="0" smtClean="0">
                <a:gradFill>
                  <a:gsLst>
                    <a:gs pos="0">
                      <a:srgbClr val="FFFFFF"/>
                    </a:gs>
                    <a:gs pos="100000">
                      <a:srgbClr val="FFFFFF"/>
                    </a:gs>
                  </a:gsLst>
                  <a:lin ang="5400000" scaled="0"/>
                </a:gradFill>
                <a:sym typeface="Wingdings" panose="05000000000000000000" pitchFamily="2" charset="2"/>
              </a:rPr>
              <a:t>Y </a:t>
            </a:r>
            <a:r>
              <a:rPr lang="zh-TW" altLang="en-US" sz="2744" smtClean="0">
                <a:gradFill>
                  <a:gsLst>
                    <a:gs pos="0">
                      <a:srgbClr val="FFFFFF"/>
                    </a:gs>
                    <a:gs pos="100000">
                      <a:srgbClr val="FFFFFF"/>
                    </a:gs>
                  </a:gsLst>
                  <a:lin ang="5400000" scaled="0"/>
                </a:gradFill>
                <a:sym typeface="Wingdings" panose="05000000000000000000" pitchFamily="2" charset="2"/>
              </a:rPr>
              <a:t>做決定的是什麼原因</a:t>
            </a:r>
            <a:r>
              <a:rPr lang="en-US" sz="2744" smtClean="0">
                <a:gradFill>
                  <a:gsLst>
                    <a:gs pos="0">
                      <a:srgbClr val="FFFFFF"/>
                    </a:gs>
                    <a:gs pos="100000">
                      <a:srgbClr val="FFFFFF"/>
                    </a:gs>
                  </a:gsLst>
                  <a:lin ang="5400000" scaled="0"/>
                </a:gradFill>
                <a:sym typeface="Wingdings" panose="05000000000000000000" pitchFamily="2" charset="2"/>
              </a:rPr>
              <a:t>?</a:t>
            </a:r>
            <a:endParaRPr lang="en-US" sz="2744" dirty="0">
              <a:gradFill>
                <a:gsLst>
                  <a:gs pos="0">
                    <a:srgbClr val="FFFFFF"/>
                  </a:gs>
                  <a:gs pos="100000">
                    <a:srgbClr val="FFFFFF"/>
                  </a:gs>
                </a:gsLst>
                <a:lin ang="5400000" scaled="0"/>
              </a:gradFill>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對於</a:t>
            </a:r>
            <a:r>
              <a:rPr lang="en-US" sz="2744" dirty="0" smtClean="0">
                <a:gradFill>
                  <a:gsLst>
                    <a:gs pos="0">
                      <a:srgbClr val="FFFFFF"/>
                    </a:gs>
                    <a:gs pos="100000">
                      <a:srgbClr val="FFFFFF"/>
                    </a:gs>
                  </a:gsLst>
                  <a:lin ang="5400000" scaled="0"/>
                </a:gradFill>
              </a:rPr>
              <a:t> Z </a:t>
            </a:r>
            <a:r>
              <a:rPr lang="zh-TW" altLang="en-US" sz="2744" dirty="0" smtClean="0">
                <a:gradFill>
                  <a:gsLst>
                    <a:gs pos="0">
                      <a:srgbClr val="FFFFFF"/>
                    </a:gs>
                    <a:gs pos="100000">
                      <a:srgbClr val="FFFFFF"/>
                    </a:gs>
                  </a:gsLst>
                  <a:lin ang="5400000" scaled="0"/>
                </a:gradFill>
              </a:rPr>
              <a:t>產品我們的價格彈性區間為何</a:t>
            </a:r>
            <a:r>
              <a:rPr lang="en-US" sz="2744" dirty="0" smtClean="0">
                <a:gradFill>
                  <a:gsLst>
                    <a:gs pos="0">
                      <a:srgbClr val="FFFFFF"/>
                    </a:gs>
                    <a:gs pos="100000">
                      <a:srgbClr val="FFFFFF"/>
                    </a:gs>
                  </a:gsLst>
                  <a:lin ang="5400000" scaled="0"/>
                </a:gradFill>
              </a:rPr>
              <a:t>?</a:t>
            </a:r>
            <a:endParaRPr lang="en-US" sz="2744" dirty="0">
              <a:gradFill>
                <a:gsLst>
                  <a:gs pos="0">
                    <a:srgbClr val="FFFFFF"/>
                  </a:gs>
                  <a:gs pos="100000">
                    <a:srgbClr val="FFFFFF"/>
                  </a:gs>
                </a:gsLst>
                <a:lin ang="5400000" scaled="0"/>
              </a:gradFill>
            </a:endParaRPr>
          </a:p>
          <a:p>
            <a:pPr defTabSz="914180">
              <a:spcAft>
                <a:spcPts val="1176"/>
              </a:spcAft>
            </a:pPr>
            <a:r>
              <a:rPr lang="en-US" sz="2744" b="1" dirty="0">
                <a:solidFill>
                  <a:srgbClr val="FFC000"/>
                </a:solidFill>
                <a:sym typeface="Wingdings" panose="05000000000000000000" pitchFamily="2" charset="2"/>
              </a:rPr>
              <a:t>Q: </a:t>
            </a:r>
            <a:r>
              <a:rPr lang="zh-TW" altLang="en-US" sz="2744" dirty="0" smtClean="0">
                <a:gradFill>
                  <a:gsLst>
                    <a:gs pos="0">
                      <a:srgbClr val="FFFFFF"/>
                    </a:gs>
                    <a:gs pos="100000">
                      <a:srgbClr val="FFFFFF"/>
                    </a:gs>
                  </a:gsLst>
                  <a:lin ang="5400000" scaled="0"/>
                </a:gradFill>
                <a:sym typeface="Wingdings" panose="05000000000000000000" pitchFamily="2" charset="2"/>
              </a:rPr>
              <a:t>面對週年慶我們能供應足夠的貨物嗎</a:t>
            </a:r>
            <a:r>
              <a:rPr lang="en-US" sz="2744" dirty="0" smtClean="0">
                <a:gradFill>
                  <a:gsLst>
                    <a:gs pos="0">
                      <a:srgbClr val="FFFFFF"/>
                    </a:gs>
                    <a:gs pos="100000">
                      <a:srgbClr val="FFFFFF"/>
                    </a:gs>
                  </a:gsLst>
                  <a:lin ang="5400000" scaled="0"/>
                </a:gradFill>
              </a:rPr>
              <a:t>?</a:t>
            </a:r>
            <a:endParaRPr lang="en-US" sz="2744" dirty="0">
              <a:gradFill>
                <a:gsLst>
                  <a:gs pos="0">
                    <a:srgbClr val="FFFFFF"/>
                  </a:gs>
                  <a:gs pos="100000">
                    <a:srgbClr val="FFFFFF"/>
                  </a:gs>
                </a:gsLst>
                <a:lin ang="5400000" scaled="0"/>
              </a:gradFill>
            </a:endParaRPr>
          </a:p>
        </p:txBody>
      </p:sp>
      <p:sp>
        <p:nvSpPr>
          <p:cNvPr id="11" name="Title 1"/>
          <p:cNvSpPr txBox="1">
            <a:spLocks/>
          </p:cNvSpPr>
          <p:nvPr/>
        </p:nvSpPr>
        <p:spPr>
          <a:xfrm>
            <a:off x="715707" y="2899127"/>
            <a:ext cx="10606488" cy="995507"/>
          </a:xfrm>
          <a:prstGeom prst="rect">
            <a:avLst/>
          </a:prstGeom>
          <a:noFill/>
        </p:spPr>
        <p:txBody>
          <a:bodyPr wrap="square" tIns="89619" bIns="89619" anchor="ctr"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80"/>
            <a:r>
              <a:rPr lang="zh-TW" altLang="en-US" sz="5881" spc="-98" dirty="0" smtClean="0">
                <a:solidFill>
                  <a:srgbClr val="FFFFFF"/>
                </a:solidFill>
                <a:latin typeface="Segoe UI Light"/>
                <a:cs typeface="Segoe UI Semilight" panose="020B0402040204020203" pitchFamily="34" charset="0"/>
              </a:rPr>
              <a:t>資料</a:t>
            </a:r>
            <a:r>
              <a:rPr lang="en-US" sz="5881" spc="-98" dirty="0" smtClean="0">
                <a:solidFill>
                  <a:srgbClr val="FFFFFF"/>
                </a:solidFill>
                <a:latin typeface="Segoe UI Light"/>
                <a:cs typeface="Segoe UI Semilight" panose="020B0402040204020203" pitchFamily="34" charset="0"/>
              </a:rPr>
              <a:t> </a:t>
            </a:r>
            <a:r>
              <a:rPr lang="en-US" sz="5881" spc="-98" dirty="0">
                <a:solidFill>
                  <a:srgbClr val="FFFFFF"/>
                </a:solidFill>
                <a:latin typeface="Segoe UI Light"/>
                <a:cs typeface="Segoe UI Semilight" panose="020B0402040204020203" pitchFamily="34" charset="0"/>
              </a:rPr>
              <a:t>+ </a:t>
            </a:r>
            <a:r>
              <a:rPr lang="zh-TW" altLang="en-US" sz="5881" spc="-98" dirty="0" smtClean="0">
                <a:solidFill>
                  <a:srgbClr val="FFFFFF"/>
                </a:solidFill>
                <a:latin typeface="Segoe UI Light"/>
                <a:cs typeface="Segoe UI Semilight" panose="020B0402040204020203" pitchFamily="34" charset="0"/>
              </a:rPr>
              <a:t>分析</a:t>
            </a:r>
            <a:r>
              <a:rPr lang="en-US" sz="5881" spc="-98" dirty="0" smtClean="0">
                <a:solidFill>
                  <a:srgbClr val="FFFFFF"/>
                </a:solidFill>
                <a:latin typeface="Segoe UI Light"/>
                <a:cs typeface="Segoe UI Semilight" panose="020B0402040204020203" pitchFamily="34" charset="0"/>
              </a:rPr>
              <a:t> </a:t>
            </a:r>
            <a:r>
              <a:rPr lang="en-US" sz="5881" spc="-98" dirty="0">
                <a:solidFill>
                  <a:srgbClr val="FFFFFF"/>
                </a:solidFill>
                <a:latin typeface="Segoe UI Light"/>
                <a:cs typeface="Segoe UI Semilight" panose="020B0402040204020203" pitchFamily="34" charset="0"/>
              </a:rPr>
              <a:t>= </a:t>
            </a:r>
            <a:r>
              <a:rPr lang="zh-TW" altLang="en-US" sz="5881" spc="-98" dirty="0" smtClean="0">
                <a:solidFill>
                  <a:srgbClr val="FFFFFF"/>
                </a:solidFill>
                <a:latin typeface="Segoe UI Light"/>
                <a:cs typeface="Segoe UI Semilight" panose="020B0402040204020203" pitchFamily="34" charset="0"/>
              </a:rPr>
              <a:t>智慧型應用程式</a:t>
            </a:r>
            <a:endParaRPr lang="en-US" sz="5881" spc="-98" dirty="0">
              <a:solidFill>
                <a:srgbClr val="FFFFFF"/>
              </a:solidFill>
              <a:latin typeface="Segoe UI Light"/>
              <a:cs typeface="Segoe UI Semilight" panose="020B0402040204020203" pitchFamily="34" charset="0"/>
            </a:endParaRPr>
          </a:p>
        </p:txBody>
      </p:sp>
      <p:cxnSp>
        <p:nvCxnSpPr>
          <p:cNvPr id="9" name="Straight Connector 8"/>
          <p:cNvCxnSpPr/>
          <p:nvPr/>
        </p:nvCxnSpPr>
        <p:spPr>
          <a:xfrm>
            <a:off x="1015995" y="2756856"/>
            <a:ext cx="10355459" cy="0"/>
          </a:xfrm>
          <a:prstGeom prst="line">
            <a:avLst/>
          </a:prstGeom>
          <a:ln w="12700">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472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grpId="0" nodeType="clickEffect">
                                  <p:stCondLst>
                                    <p:cond delay="0"/>
                                  </p:stCondLst>
                                  <p:childTnLst>
                                    <p:animMotion origin="layout" path="M 4.78683E-6 -3.77213E-6 L 4.78683E-6 -0.19291 " pathEditMode="relative" rAng="0" ptsTypes="AA">
                                      <p:cBhvr>
                                        <p:cTn id="6" dur="900" fill="hold"/>
                                        <p:tgtEl>
                                          <p:spTgt spid="11"/>
                                        </p:tgtEl>
                                        <p:attrNameLst>
                                          <p:attrName>ppt_x</p:attrName>
                                          <p:attrName>ppt_y</p:attrName>
                                        </p:attrNameLst>
                                      </p:cBhvr>
                                      <p:rCtr x="0" y="-9646"/>
                                    </p:animMotion>
                                  </p:childTnLst>
                                </p:cTn>
                              </p:par>
                            </p:childTnLst>
                          </p:cTn>
                        </p:par>
                        <p:par>
                          <p:cTn id="7" fill="hold">
                            <p:stCondLst>
                              <p:cond delay="90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250"/>
                                  </p:stCondLst>
                                  <p:childTnLst>
                                    <p:animMotion origin="layout" path="M -0.03945 -0.00046 L 3.53587E-6 3.14117E-6 " pathEditMode="relative" rAng="0" ptsTypes="AA">
                                      <p:cBhvr>
                                        <p:cTn id="15" dur="600" fill="hold"/>
                                        <p:tgtEl>
                                          <p:spTgt spid="3"/>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6000" dirty="0" smtClean="0">
                <a:solidFill>
                  <a:srgbClr val="0070C0"/>
                </a:solidFill>
              </a:rPr>
              <a:t>詳情參考官網</a:t>
            </a:r>
            <a:r>
              <a:rPr lang="en-US" sz="6000" dirty="0" smtClean="0">
                <a:solidFill>
                  <a:srgbClr val="0070C0"/>
                </a:solidFill>
              </a:rPr>
              <a:t> </a:t>
            </a:r>
            <a:r>
              <a:rPr lang="en-US" sz="6000" dirty="0">
                <a:solidFill>
                  <a:srgbClr val="0070C0"/>
                </a:solidFill>
              </a:rPr>
              <a:t>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961447" y="1254181"/>
            <a:ext cx="7665409" cy="4491120"/>
          </a:xfrm>
          <a:prstGeom prst="rect">
            <a:avLst/>
          </a:prstGeom>
        </p:spPr>
      </p:pic>
      <p:sp>
        <p:nvSpPr>
          <p:cNvPr id="29" name="Oval 28"/>
          <p:cNvSpPr/>
          <p:nvPr/>
        </p:nvSpPr>
        <p:spPr bwMode="auto">
          <a:xfrm>
            <a:off x="7603969" y="382565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p:cNvSpPr/>
          <p:nvPr/>
        </p:nvSpPr>
        <p:spPr bwMode="auto">
          <a:xfrm>
            <a:off x="7695109" y="3038709"/>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p:cNvSpPr/>
          <p:nvPr/>
        </p:nvSpPr>
        <p:spPr bwMode="auto">
          <a:xfrm>
            <a:off x="7885784" y="2547869"/>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7157283" y="3419971"/>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6886597" y="3440731"/>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p:cNvSpPr/>
          <p:nvPr/>
        </p:nvSpPr>
        <p:spPr bwMode="auto">
          <a:xfrm>
            <a:off x="5631270" y="238389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p:cNvSpPr/>
          <p:nvPr/>
        </p:nvSpPr>
        <p:spPr bwMode="auto">
          <a:xfrm>
            <a:off x="5324613" y="2358895"/>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579608" y="4236508"/>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3882092" y="281206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3655587" y="2842690"/>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p:cNvSpPr/>
          <p:nvPr/>
        </p:nvSpPr>
        <p:spPr bwMode="auto">
          <a:xfrm>
            <a:off x="3748160" y="2504747"/>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3496330" y="253537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058430" y="2711666"/>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a:off x="3320037" y="301256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p:cNvSpPr/>
          <p:nvPr/>
        </p:nvSpPr>
        <p:spPr bwMode="auto">
          <a:xfrm>
            <a:off x="2946694" y="2718833"/>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8433502" y="2895917"/>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257164" y="303901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p:cNvSpPr/>
          <p:nvPr/>
        </p:nvSpPr>
        <p:spPr bwMode="auto">
          <a:xfrm>
            <a:off x="8549249" y="4497682"/>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p:cNvSpPr/>
          <p:nvPr/>
        </p:nvSpPr>
        <p:spPr bwMode="auto">
          <a:xfrm>
            <a:off x="8560171" y="4847970"/>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p:cNvSpPr/>
          <p:nvPr/>
        </p:nvSpPr>
        <p:spPr bwMode="auto">
          <a:xfrm>
            <a:off x="7949215" y="3314065"/>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p:cNvSpPr/>
          <p:nvPr/>
        </p:nvSpPr>
        <p:spPr bwMode="auto">
          <a:xfrm>
            <a:off x="3390937" y="2736194"/>
            <a:ext cx="253338" cy="253332"/>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9893022" y="-1454857"/>
            <a:ext cx="1303551" cy="837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TextBox 70"/>
          <p:cNvSpPr txBox="1"/>
          <p:nvPr/>
        </p:nvSpPr>
        <p:spPr>
          <a:xfrm>
            <a:off x="207398" y="3546637"/>
            <a:ext cx="2170479" cy="1506579"/>
          </a:xfrm>
          <a:prstGeom prst="rect">
            <a:avLst/>
          </a:prstGeom>
          <a:noFill/>
        </p:spPr>
        <p:txBody>
          <a:bodyPr wrap="none" lIns="277819" tIns="277819" rIns="277819" bIns="277819" rtlCol="0">
            <a:spAutoFit/>
          </a:bodyPr>
          <a:lstStyle/>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資料中心</a:t>
            </a:r>
            <a:endParaRPr lang="en-US" altLang="zh-TW" sz="3136" dirty="0" smtClean="0">
              <a:gradFill>
                <a:gsLst>
                  <a:gs pos="2917">
                    <a:srgbClr val="ECECEC"/>
                  </a:gs>
                  <a:gs pos="30000">
                    <a:srgbClr val="ECECEC"/>
                  </a:gs>
                </a:gsLst>
                <a:lin ang="5400000" scaled="0"/>
              </a:gradFill>
              <a:latin typeface="Segoe UI Light"/>
            </a:endParaRPr>
          </a:p>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遍佈全球</a:t>
            </a:r>
            <a:endParaRPr lang="en-US" sz="3136" dirty="0">
              <a:gradFill>
                <a:gsLst>
                  <a:gs pos="2917">
                    <a:srgbClr val="ECECEC"/>
                  </a:gs>
                  <a:gs pos="30000">
                    <a:srgbClr val="ECECEC"/>
                  </a:gs>
                </a:gsLst>
                <a:lin ang="5400000" scaled="0"/>
              </a:gradFill>
              <a:latin typeface="Segoe UI Light"/>
            </a:endParaRPr>
          </a:p>
        </p:txBody>
      </p:sp>
      <p:grpSp>
        <p:nvGrpSpPr>
          <p:cNvPr id="72" name="Group 71"/>
          <p:cNvGrpSpPr/>
          <p:nvPr/>
        </p:nvGrpSpPr>
        <p:grpSpPr>
          <a:xfrm>
            <a:off x="498689" y="4916233"/>
            <a:ext cx="2074081" cy="452472"/>
            <a:chOff x="508821" y="5014712"/>
            <a:chExt cx="2116222" cy="461665"/>
          </a:xfrm>
        </p:grpSpPr>
        <p:sp>
          <p:nvSpPr>
            <p:cNvPr id="73" name="Oval 72"/>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TextBox 73"/>
            <p:cNvSpPr txBox="1"/>
            <p:nvPr/>
          </p:nvSpPr>
          <p:spPr>
            <a:xfrm>
              <a:off x="683678" y="5014712"/>
              <a:ext cx="1941365" cy="461665"/>
            </a:xfrm>
            <a:prstGeom prst="rect">
              <a:avLst/>
            </a:prstGeom>
            <a:noFill/>
          </p:spPr>
          <p:txBody>
            <a:bodyPr wrap="none" lIns="179238" tIns="143391" rIns="179238" bIns="143391" rtlCol="0">
              <a:spAutoFit/>
            </a:bodyPr>
            <a:lstStyle/>
            <a:p>
              <a:pPr defTabSz="914180">
                <a:lnSpc>
                  <a:spcPct val="90000"/>
                </a:lnSpc>
                <a:spcAft>
                  <a:spcPts val="588"/>
                </a:spcAft>
              </a:pPr>
              <a:r>
                <a:rPr lang="en-US" sz="1176" dirty="0">
                  <a:solidFill>
                    <a:srgbClr val="FFFFFF">
                      <a:lumMod val="85000"/>
                    </a:srgbClr>
                  </a:solidFill>
                  <a:latin typeface="Segoe UI"/>
                </a:rPr>
                <a:t>Azure compute regions</a:t>
              </a:r>
            </a:p>
          </p:txBody>
        </p:sp>
      </p:grpSp>
    </p:spTree>
    <p:extLst>
      <p:ext uri="{BB962C8B-B14F-4D97-AF65-F5344CB8AC3E}">
        <p14:creationId xmlns:p14="http://schemas.microsoft.com/office/powerpoint/2010/main" val="22891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4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6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8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2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grpId="0" nodeType="withEffect">
                                  <p:stCondLst>
                                    <p:cond delay="14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16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22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24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26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28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34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grpId="0" nodeType="withEffect">
                                  <p:stCondLst>
                                    <p:cond delay="38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42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48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55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2" grpId="0" animBg="1"/>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61447" y="1254181"/>
            <a:ext cx="7665409" cy="4491120"/>
            <a:chOff x="2001299" y="1278255"/>
            <a:chExt cx="7821153" cy="4582370"/>
          </a:xfrm>
        </p:grpSpPr>
        <p:sp>
          <p:nvSpPr>
            <p:cNvPr id="29"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6" name="Picture 10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13" name="TextBox 12"/>
          <p:cNvSpPr txBox="1"/>
          <p:nvPr/>
        </p:nvSpPr>
        <p:spPr>
          <a:xfrm>
            <a:off x="207398" y="3546637"/>
            <a:ext cx="2170479" cy="1506579"/>
          </a:xfrm>
          <a:prstGeom prst="rect">
            <a:avLst/>
          </a:prstGeom>
          <a:noFill/>
        </p:spPr>
        <p:txBody>
          <a:bodyPr wrap="none" lIns="277819" tIns="277819" rIns="277819" bIns="277819" rtlCol="0">
            <a:spAutoFit/>
          </a:bodyPr>
          <a:lstStyle/>
          <a:p>
            <a:pPr defTabSz="914180">
              <a:lnSpc>
                <a:spcPct val="90000"/>
              </a:lnSpc>
              <a:spcAft>
                <a:spcPts val="588"/>
              </a:spcAft>
            </a:pPr>
            <a:r>
              <a:rPr lang="zh-TW" altLang="en-US" sz="3136" dirty="0">
                <a:gradFill>
                  <a:gsLst>
                    <a:gs pos="2917">
                      <a:srgbClr val="ECECEC"/>
                    </a:gs>
                    <a:gs pos="30000">
                      <a:srgbClr val="ECECEC"/>
                    </a:gs>
                  </a:gsLst>
                  <a:lin ang="5400000" scaled="0"/>
                </a:gradFill>
                <a:latin typeface="Segoe UI Light"/>
              </a:rPr>
              <a:t>資料</a:t>
            </a:r>
            <a:r>
              <a:rPr lang="zh-TW" altLang="en-US" sz="3136" dirty="0" smtClean="0">
                <a:gradFill>
                  <a:gsLst>
                    <a:gs pos="2917">
                      <a:srgbClr val="ECECEC"/>
                    </a:gs>
                    <a:gs pos="30000">
                      <a:srgbClr val="ECECEC"/>
                    </a:gs>
                  </a:gsLst>
                  <a:lin ang="5400000" scaled="0"/>
                </a:gradFill>
                <a:latin typeface="Segoe UI Light"/>
              </a:rPr>
              <a:t>中心</a:t>
            </a:r>
            <a:endParaRPr lang="en-US" altLang="zh-TW" sz="3136" dirty="0" smtClean="0">
              <a:gradFill>
                <a:gsLst>
                  <a:gs pos="2917">
                    <a:srgbClr val="ECECEC"/>
                  </a:gs>
                  <a:gs pos="30000">
                    <a:srgbClr val="ECECEC"/>
                  </a:gs>
                </a:gsLst>
                <a:lin ang="5400000" scaled="0"/>
              </a:gradFill>
              <a:latin typeface="Segoe UI Light"/>
            </a:endParaRPr>
          </a:p>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遍佈全球</a:t>
            </a:r>
            <a:endParaRPr lang="en-US" altLang="zh-TW" sz="3136" dirty="0">
              <a:gradFill>
                <a:gsLst>
                  <a:gs pos="2917">
                    <a:srgbClr val="ECECEC"/>
                  </a:gs>
                  <a:gs pos="30000">
                    <a:srgbClr val="ECECEC"/>
                  </a:gs>
                </a:gsLst>
                <a:lin ang="5400000" scaled="0"/>
              </a:gradFill>
              <a:latin typeface="Segoe UI Light"/>
            </a:endParaRPr>
          </a:p>
        </p:txBody>
      </p:sp>
      <p:grpSp>
        <p:nvGrpSpPr>
          <p:cNvPr id="7" name="Group 6"/>
          <p:cNvGrpSpPr/>
          <p:nvPr/>
        </p:nvGrpSpPr>
        <p:grpSpPr>
          <a:xfrm>
            <a:off x="498689" y="4916233"/>
            <a:ext cx="2074081" cy="452472"/>
            <a:chOff x="508821" y="5014712"/>
            <a:chExt cx="2116222" cy="461665"/>
          </a:xfrm>
        </p:grpSpPr>
        <p:sp>
          <p:nvSpPr>
            <p:cNvPr id="4"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683678" y="5014712"/>
              <a:ext cx="1941365" cy="461665"/>
            </a:xfrm>
            <a:prstGeom prst="rect">
              <a:avLst/>
            </a:prstGeom>
            <a:noFill/>
          </p:spPr>
          <p:txBody>
            <a:bodyPr wrap="none" lIns="179238" tIns="143391" rIns="179238" bIns="143391" rtlCol="0">
              <a:spAutoFit/>
            </a:bodyPr>
            <a:lstStyle/>
            <a:p>
              <a:pPr defTabSz="914180">
                <a:lnSpc>
                  <a:spcPct val="90000"/>
                </a:lnSpc>
                <a:spcAft>
                  <a:spcPts val="588"/>
                </a:spcAft>
              </a:pPr>
              <a:r>
                <a:rPr lang="en-US" sz="1176" dirty="0">
                  <a:solidFill>
                    <a:srgbClr val="FFFFFF">
                      <a:lumMod val="85000"/>
                    </a:srgbClr>
                  </a:solidFill>
                  <a:latin typeface="Segoe UI"/>
                </a:rPr>
                <a:t>Azure compute regions</a:t>
              </a:r>
            </a:p>
          </p:txBody>
        </p:sp>
      </p:grpSp>
      <p:grpSp>
        <p:nvGrpSpPr>
          <p:cNvPr id="34" name="Group 33"/>
          <p:cNvGrpSpPr/>
          <p:nvPr/>
        </p:nvGrpSpPr>
        <p:grpSpPr>
          <a:xfrm>
            <a:off x="8702540" y="1380"/>
            <a:ext cx="3491035" cy="6855242"/>
            <a:chOff x="7918451" y="0"/>
            <a:chExt cx="4270036" cy="6994525"/>
          </a:xfrm>
        </p:grpSpPr>
        <p:sp>
          <p:nvSpPr>
            <p:cNvPr id="36"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p:cNvSpPr txBox="1"/>
            <p:nvPr/>
          </p:nvSpPr>
          <p:spPr>
            <a:xfrm>
              <a:off x="7933142" y="1321188"/>
              <a:ext cx="2227433"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en-US" sz="11271" dirty="0">
                  <a:gradFill>
                    <a:gsLst>
                      <a:gs pos="0">
                        <a:srgbClr val="FFFFFF"/>
                      </a:gs>
                      <a:gs pos="100000">
                        <a:srgbClr val="FFFFFF"/>
                      </a:gs>
                    </a:gsLst>
                    <a:lin ang="5400000" scaled="0"/>
                  </a:gradFill>
                  <a:latin typeface="Segoe UI Light"/>
                </a:rPr>
                <a:t>19</a:t>
              </a:r>
            </a:p>
          </p:txBody>
        </p:sp>
        <p:sp>
          <p:nvSpPr>
            <p:cNvPr id="39" name="TextBox 38"/>
            <p:cNvSpPr txBox="1"/>
            <p:nvPr/>
          </p:nvSpPr>
          <p:spPr>
            <a:xfrm>
              <a:off x="8013945" y="2895333"/>
              <a:ext cx="4027553" cy="904878"/>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235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座大型資料中心</a:t>
              </a:r>
              <a:endParaRPr lang="en-US" sz="235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cxnSp>
        <p:nvCxnSpPr>
          <p:cNvPr id="62" name="Straight Connector 61"/>
          <p:cNvCxnSpPr/>
          <p:nvPr/>
        </p:nvCxnSpPr>
        <p:spPr>
          <a:xfrm>
            <a:off x="9055267" y="4057021"/>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055267" y="494014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14370" y="3956102"/>
            <a:ext cx="3292789" cy="1375514"/>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1960" dirty="0" smtClean="0">
                <a:gradFill>
                  <a:gsLst>
                    <a:gs pos="0">
                      <a:srgbClr val="FFFFFF"/>
                    </a:gs>
                    <a:gs pos="100000">
                      <a:srgbClr val="FFFFFF"/>
                    </a:gs>
                  </a:gsLst>
                  <a:lin ang="5400000" scaled="0"/>
                </a:gradFill>
                <a:latin typeface="Segoe UI Light"/>
              </a:rPr>
              <a:t>超過</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AWS </a:t>
            </a:r>
            <a:r>
              <a:rPr lang="zh-TW" altLang="en-US" sz="1960" dirty="0" smtClean="0">
                <a:gradFill>
                  <a:gsLst>
                    <a:gs pos="0">
                      <a:srgbClr val="FFFFFF"/>
                    </a:gs>
                    <a:gs pos="100000">
                      <a:srgbClr val="FFFFFF"/>
                    </a:gs>
                  </a:gsLst>
                  <a:lin ang="5400000" scaled="0"/>
                </a:gradFill>
                <a:latin typeface="Segoe UI Light"/>
              </a:rPr>
              <a:t>以及</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Google Cloud </a:t>
            </a:r>
            <a:r>
              <a:rPr lang="zh-TW" altLang="en-US" sz="1960" dirty="0" smtClean="0">
                <a:gradFill>
                  <a:gsLst>
                    <a:gs pos="0">
                      <a:srgbClr val="FFFFFF"/>
                    </a:gs>
                    <a:gs pos="100000">
                      <a:srgbClr val="FFFFFF"/>
                    </a:gs>
                  </a:gsLst>
                  <a:lin ang="5400000" scaled="0"/>
                </a:gradFill>
                <a:latin typeface="Segoe UI Light"/>
              </a:rPr>
              <a:t>的總和</a:t>
            </a:r>
            <a:r>
              <a:rPr lang="en-US" sz="1960" dirty="0">
                <a:gradFill>
                  <a:gsLst>
                    <a:gs pos="0">
                      <a:srgbClr val="FFFFFF"/>
                    </a:gs>
                    <a:gs pos="100000">
                      <a:srgbClr val="FFFFFF"/>
                    </a:gs>
                  </a:gsLst>
                  <a:lin ang="5400000" scaled="0"/>
                </a:gradFill>
                <a:latin typeface="Segoe UI Light"/>
              </a:rPr>
              <a:t/>
            </a:r>
            <a:br>
              <a:rPr lang="en-US" sz="1960" dirty="0">
                <a:gradFill>
                  <a:gsLst>
                    <a:gs pos="0">
                      <a:srgbClr val="FFFFFF"/>
                    </a:gs>
                    <a:gs pos="100000">
                      <a:srgbClr val="FFFFFF"/>
                    </a:gs>
                  </a:gsLst>
                  <a:lin ang="5400000" scaled="0"/>
                </a:gradFill>
                <a:latin typeface="Segoe UI Light"/>
              </a:rPr>
            </a:br>
            <a:endParaRPr lang="en-US" sz="1960"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87720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13"/>
                                        </p:tgtEl>
                                      </p:cBhvr>
                                    </p:animEffect>
                                    <p:set>
                                      <p:cBhvr>
                                        <p:cTn id="7" dur="1" fill="hold">
                                          <p:stCondLst>
                                            <p:cond delay="3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7"/>
                                        </p:tgtEl>
                                      </p:cBhvr>
                                    </p:animEffect>
                                    <p:set>
                                      <p:cBhvr>
                                        <p:cTn id="10" dur="1" fill="hold">
                                          <p:stCondLst>
                                            <p:cond delay="399"/>
                                          </p:stCondLst>
                                        </p:cTn>
                                        <p:tgtEl>
                                          <p:spTgt spid="7"/>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6"/>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par>
                                <p:cTn id="16" presetID="22" presetClass="entr" presetSubtype="2" fill="hold" nodeType="withEffect">
                                  <p:stCondLst>
                                    <p:cond delay="25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552023" y="4317504"/>
            <a:ext cx="2991540"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&gt;40</a:t>
            </a:r>
            <a:r>
              <a:rPr lang="en-US" sz="3599" dirty="0">
                <a:gradFill>
                  <a:gsLst>
                    <a:gs pos="0">
                      <a:schemeClr val="tx1"/>
                    </a:gs>
                    <a:gs pos="100000">
                      <a:schemeClr val="tx1"/>
                    </a:gs>
                  </a:gsLst>
                  <a:lin ang="5400000" scaled="0"/>
                </a:gradFill>
                <a:latin typeface="+mj-lt"/>
                <a:cs typeface="Segoe UI Semibold" panose="020B0702040204020203" pitchFamily="34" charset="0"/>
              </a:rPr>
              <a:t>%</a:t>
            </a:r>
            <a:endParaRPr lang="en-US" sz="4799"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營收來自新創公司與軟體開發商</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8" name="TextBox 27"/>
          <p:cNvSpPr txBox="1"/>
          <p:nvPr/>
        </p:nvSpPr>
        <p:spPr>
          <a:xfrm>
            <a:off x="165683"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&gt;90,000     </a:t>
            </a: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新的 </a:t>
            </a:r>
            <a:r>
              <a:rPr lang="en-US" altLang="zh-TW" sz="1960" dirty="0" smtClean="0">
                <a:solidFill>
                  <a:schemeClr val="tx1">
                    <a:lumMod val="65000"/>
                  </a:schemeClr>
                </a:solidFill>
                <a:latin typeface="Segoe UI Semilight" panose="020B0402040204020203" pitchFamily="34" charset="0"/>
                <a:cs typeface="Segoe UI Semilight" panose="020B0402040204020203" pitchFamily="34" charset="0"/>
              </a:rPr>
              <a:t>Azure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訂閱用戶（每月）</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cxnSp>
        <p:nvCxnSpPr>
          <p:cNvPr id="10" name="Straight Connector 9"/>
          <p:cNvCxnSpPr/>
          <p:nvPr/>
        </p:nvCxnSpPr>
        <p:spPr>
          <a:xfrm>
            <a:off x="4033175" y="1491889"/>
            <a:ext cx="0" cy="5364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56699" y="1491889"/>
            <a:ext cx="0" cy="5364733"/>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18360"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spc="-206" dirty="0" smtClean="0">
                <a:gradFill>
                  <a:gsLst>
                    <a:gs pos="0">
                      <a:schemeClr val="tx1"/>
                    </a:gs>
                    <a:gs pos="100000">
                      <a:schemeClr val="tx1"/>
                    </a:gs>
                  </a:gsLst>
                  <a:lin ang="5400000" scaled="0"/>
                </a:gradFill>
                <a:latin typeface="+mj-lt"/>
                <a:cs typeface="Segoe UI Semibold" panose="020B0702040204020203" pitchFamily="34" charset="0"/>
              </a:rPr>
              <a:t>1</a:t>
            </a:r>
            <a:r>
              <a:rPr lang="zh-TW" altLang="en-US" sz="5880" spc="-206" dirty="0">
                <a:gradFill>
                  <a:gsLst>
                    <a:gs pos="0">
                      <a:schemeClr val="tx1"/>
                    </a:gs>
                    <a:gs pos="100000">
                      <a:schemeClr val="tx1"/>
                    </a:gs>
                  </a:gsLst>
                  <a:lin ang="5400000" scaled="0"/>
                </a:gradFill>
                <a:latin typeface="+mj-lt"/>
                <a:cs typeface="Segoe UI Semibold" panose="020B0702040204020203" pitchFamily="34" charset="0"/>
              </a:rPr>
              <a:t> </a:t>
            </a:r>
            <a:r>
              <a:rPr lang="zh-TW" altLang="en-US" sz="5880" spc="-206" dirty="0" smtClean="0">
                <a:gradFill>
                  <a:gsLst>
                    <a:gs pos="0">
                      <a:schemeClr val="tx1"/>
                    </a:gs>
                    <a:gs pos="100000">
                      <a:schemeClr val="tx1"/>
                    </a:gs>
                  </a:gsLst>
                  <a:lin ang="5400000" scaled="0"/>
                </a:gradFill>
                <a:latin typeface="+mj-lt"/>
                <a:cs typeface="Segoe UI Semibold" panose="020B0702040204020203" pitchFamily="34" charset="0"/>
              </a:rPr>
              <a:t>千 </a:t>
            </a:r>
            <a:r>
              <a:rPr lang="en-US" sz="5880" spc="-206" dirty="0" smtClean="0">
                <a:gradFill>
                  <a:gsLst>
                    <a:gs pos="0">
                      <a:schemeClr val="tx1"/>
                    </a:gs>
                    <a:gs pos="100000">
                      <a:schemeClr val="tx1"/>
                    </a:gs>
                  </a:gsLst>
                  <a:lin ang="5400000" scaled="0"/>
                </a:gradFill>
                <a:latin typeface="+mj-lt"/>
                <a:cs typeface="Segoe UI Semibold" panose="020B0702040204020203" pitchFamily="34" charset="0"/>
              </a:rPr>
              <a:t>4 </a:t>
            </a:r>
            <a:r>
              <a:rPr lang="zh-TW" altLang="en-US" sz="5880" spc="-206" dirty="0" smtClean="0">
                <a:gradFill>
                  <a:gsLst>
                    <a:gs pos="0">
                      <a:schemeClr val="tx1"/>
                    </a:gs>
                    <a:gs pos="100000">
                      <a:schemeClr val="tx1"/>
                    </a:gs>
                  </a:gsLst>
                  <a:lin ang="5400000" scaled="0"/>
                </a:gradFill>
                <a:latin typeface="+mj-lt"/>
                <a:cs typeface="Segoe UI Semibold" panose="020B0702040204020203" pitchFamily="34" charset="0"/>
              </a:rPr>
              <a:t>百萬</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en-US" sz="1960" dirty="0" smtClean="0">
                <a:solidFill>
                  <a:schemeClr val="tx1">
                    <a:lumMod val="65000"/>
                  </a:schemeClr>
                </a:solidFill>
                <a:latin typeface="Segoe UI Semilight" panose="020B0402040204020203" pitchFamily="34" charset="0"/>
                <a:cs typeface="Segoe UI Semilight" panose="020B0402040204020203" pitchFamily="34" charset="0"/>
              </a:rPr>
              <a:t>SQL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資料庫服務運作中</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1" name="TextBox 20"/>
          <p:cNvSpPr txBox="1"/>
          <p:nvPr/>
        </p:nvSpPr>
        <p:spPr>
          <a:xfrm>
            <a:off x="8178445" y="1874839"/>
            <a:ext cx="3774900" cy="1452359"/>
          </a:xfrm>
          <a:prstGeom prst="rect">
            <a:avLst/>
          </a:prstGeom>
          <a:noFill/>
        </p:spPr>
        <p:txBody>
          <a:bodyPr wrap="square" lIns="179213" tIns="143370" rIns="179213" bIns="143370" rtlCol="0">
            <a:spAutoFit/>
          </a:bodyPr>
          <a:lstStyle/>
          <a:p>
            <a:pPr algn="ctr">
              <a:lnSpc>
                <a:spcPct val="90000"/>
              </a:lnSpc>
              <a:spcAft>
                <a:spcPts val="588"/>
              </a:spcAft>
            </a:pPr>
            <a:r>
              <a:rPr lang="en-US" sz="5880" dirty="0">
                <a:gradFill>
                  <a:gsLst>
                    <a:gs pos="0">
                      <a:schemeClr val="tx1"/>
                    </a:gs>
                    <a:gs pos="100000">
                      <a:schemeClr val="tx1"/>
                    </a:gs>
                  </a:gsLst>
                  <a:lin ang="5400000" scaled="0"/>
                </a:gradFill>
                <a:latin typeface="+mj-lt"/>
                <a:cs typeface="Segoe UI Semibold" panose="020B0702040204020203" pitchFamily="34" charset="0"/>
              </a:rPr>
              <a:t>&gt;50</a:t>
            </a:r>
            <a:r>
              <a:rPr lang="en-US" sz="2352" dirty="0">
                <a:gradFill>
                  <a:gsLst>
                    <a:gs pos="0">
                      <a:schemeClr val="tx1"/>
                    </a:gs>
                    <a:gs pos="100000">
                      <a:schemeClr val="tx1"/>
                    </a:gs>
                  </a:gsLst>
                  <a:lin ang="5400000" scaled="0"/>
                </a:gradFill>
                <a:latin typeface="+mj-lt"/>
                <a:cs typeface="Segoe UI Semibold" panose="020B0702040204020203" pitchFamily="34" charset="0"/>
              </a:rPr>
              <a:t> </a:t>
            </a:r>
            <a:r>
              <a:rPr lang="zh-TW" altLang="en-US" sz="3528" dirty="0">
                <a:gradFill>
                  <a:gsLst>
                    <a:gs pos="0">
                      <a:schemeClr val="tx1"/>
                    </a:gs>
                    <a:gs pos="100000">
                      <a:schemeClr val="tx1"/>
                    </a:gs>
                  </a:gsLst>
                  <a:lin ang="5400000" scaled="0"/>
                </a:gradFill>
                <a:latin typeface="+mj-lt"/>
                <a:cs typeface="Segoe UI Semibold" panose="020B0702040204020203" pitchFamily="34" charset="0"/>
              </a:rPr>
              <a:t>兆</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個儲存體物件</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2" name="TextBox 21"/>
          <p:cNvSpPr txBox="1"/>
          <p:nvPr/>
        </p:nvSpPr>
        <p:spPr>
          <a:xfrm>
            <a:off x="4054922" y="4317504"/>
            <a:ext cx="4101777"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spc="-206" dirty="0">
                <a:gradFill>
                  <a:gsLst>
                    <a:gs pos="0">
                      <a:schemeClr val="tx1"/>
                    </a:gs>
                    <a:gs pos="100000">
                      <a:schemeClr val="tx1"/>
                    </a:gs>
                  </a:gsLst>
                  <a:lin ang="5400000" scaled="0"/>
                </a:gradFill>
                <a:latin typeface="+mj-lt"/>
                <a:cs typeface="Segoe UI Semibold" panose="020B0702040204020203" pitchFamily="34" charset="0"/>
              </a:rPr>
              <a:t>3</a:t>
            </a:r>
            <a:r>
              <a:rPr lang="en-US" sz="2352" dirty="0">
                <a:gradFill>
                  <a:gsLst>
                    <a:gs pos="0">
                      <a:schemeClr val="tx1"/>
                    </a:gs>
                    <a:gs pos="100000">
                      <a:schemeClr val="tx1"/>
                    </a:gs>
                  </a:gsLst>
                  <a:lin ang="5400000" scaled="0"/>
                </a:gradFill>
                <a:latin typeface="+mj-lt"/>
                <a:cs typeface="Segoe UI Semibold" panose="020B0702040204020203" pitchFamily="34" charset="0"/>
              </a:rPr>
              <a:t> </a:t>
            </a:r>
            <a:r>
              <a:rPr lang="zh-TW" altLang="en-US" sz="3528" dirty="0" smtClean="0">
                <a:gradFill>
                  <a:gsLst>
                    <a:gs pos="0">
                      <a:schemeClr val="tx1"/>
                    </a:gs>
                    <a:gs pos="100000">
                      <a:schemeClr val="tx1"/>
                    </a:gs>
                  </a:gsLst>
                  <a:lin ang="5400000" scaled="0"/>
                </a:gradFill>
                <a:latin typeface="+mj-lt"/>
                <a:cs typeface="Segoe UI Semibold" panose="020B0702040204020203" pitchFamily="34" charset="0"/>
              </a:rPr>
              <a:t>百萬</a:t>
            </a:r>
            <a:endParaRPr lang="en-US" sz="3528" dirty="0" smtClean="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位開發人員使用</a:t>
            </a:r>
            <a:r>
              <a:rPr lang="en-US" sz="1960" dirty="0" smtClean="0">
                <a:solidFill>
                  <a:schemeClr val="tx1">
                    <a:lumMod val="65000"/>
                  </a:schemeClr>
                </a:solidFill>
                <a:latin typeface="Segoe UI Semilight" panose="020B0402040204020203" pitchFamily="34" charset="0"/>
                <a:cs typeface="Segoe UI Semilight" panose="020B0402040204020203" pitchFamily="34" charset="0"/>
              </a:rPr>
              <a:t> Visual Studio Online</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165683" y="4317505"/>
            <a:ext cx="3774900" cy="1723844"/>
          </a:xfrm>
          <a:prstGeom prst="rect">
            <a:avLst/>
          </a:prstGeom>
          <a:noFill/>
        </p:spPr>
        <p:txBody>
          <a:bodyPr wrap="square" lIns="179213" tIns="143370" rIns="179213" bIns="143370" rtlCol="0">
            <a:spAutoFit/>
          </a:bodyPr>
          <a:lstStyle/>
          <a:p>
            <a:pPr algn="ctr">
              <a:lnSpc>
                <a:spcPct val="90000"/>
              </a:lnSpc>
              <a:spcAft>
                <a:spcPts val="588"/>
              </a:spcAft>
            </a:pPr>
            <a:r>
              <a:rPr lang="en-US" sz="5880" dirty="0" smtClean="0">
                <a:gradFill>
                  <a:gsLst>
                    <a:gs pos="0">
                      <a:schemeClr val="tx1"/>
                    </a:gs>
                    <a:gs pos="100000">
                      <a:schemeClr val="tx1"/>
                    </a:gs>
                  </a:gsLst>
                  <a:lin ang="5400000" scaled="0"/>
                </a:gradFill>
                <a:latin typeface="+mj-lt"/>
                <a:cs typeface="Segoe UI Semibold" panose="020B0702040204020203" pitchFamily="34" charset="0"/>
              </a:rPr>
              <a:t>4</a:t>
            </a:r>
            <a:r>
              <a:rPr lang="en-US" altLang="zh-TW" sz="5880" dirty="0" smtClean="0">
                <a:gradFill>
                  <a:gsLst>
                    <a:gs pos="0">
                      <a:schemeClr val="tx1"/>
                    </a:gs>
                    <a:gs pos="100000">
                      <a:schemeClr val="tx1"/>
                    </a:gs>
                  </a:gsLst>
                  <a:lin ang="5400000" scaled="0"/>
                </a:gradFill>
                <a:latin typeface="+mj-lt"/>
                <a:cs typeface="Segoe UI Semibold" panose="020B0702040204020203" pitchFamily="34" charset="0"/>
              </a:rPr>
              <a:t>.25</a:t>
            </a:r>
            <a:r>
              <a:rPr lang="en-US" sz="5880" dirty="0" smtClean="0">
                <a:gradFill>
                  <a:gsLst>
                    <a:gs pos="0">
                      <a:schemeClr val="tx1"/>
                    </a:gs>
                    <a:gs pos="100000">
                      <a:schemeClr val="tx1"/>
                    </a:gs>
                  </a:gsLst>
                  <a:lin ang="5400000" scaled="0"/>
                </a:gradFill>
                <a:latin typeface="+mj-lt"/>
                <a:cs typeface="Segoe UI Semibold" panose="020B0702040204020203" pitchFamily="34" charset="0"/>
              </a:rPr>
              <a:t> </a:t>
            </a:r>
            <a:r>
              <a:rPr lang="zh-TW" altLang="en-US" sz="5880" dirty="0" smtClean="0">
                <a:gradFill>
                  <a:gsLst>
                    <a:gs pos="0">
                      <a:schemeClr val="tx1"/>
                    </a:gs>
                    <a:gs pos="100000">
                      <a:schemeClr val="tx1"/>
                    </a:gs>
                  </a:gsLst>
                  <a:lin ang="5400000" scaled="0"/>
                </a:gradFill>
                <a:latin typeface="+mj-lt"/>
                <a:cs typeface="Segoe UI Semibold" panose="020B0702040204020203" pitchFamily="34" charset="0"/>
              </a:rPr>
              <a:t>億</a:t>
            </a:r>
            <a:endParaRPr lang="en-US" sz="3528" dirty="0">
              <a:gradFill>
                <a:gsLst>
                  <a:gs pos="0">
                    <a:schemeClr val="tx1"/>
                  </a:gs>
                  <a:gs pos="100000">
                    <a:schemeClr val="tx1"/>
                  </a:gs>
                </a:gsLst>
                <a:lin ang="5400000" scaled="0"/>
              </a:gradFill>
              <a:latin typeface="+mj-lt"/>
              <a:cs typeface="Segoe UI Semibold" panose="020B0702040204020203" pitchFamily="34" charset="0"/>
            </a:endParaRPr>
          </a:p>
          <a:p>
            <a:pPr algn="ctr">
              <a:lnSpc>
                <a:spcPct val="90000"/>
              </a:lnSpc>
              <a:spcAft>
                <a:spcPts val="588"/>
              </a:spcAft>
            </a:pPr>
            <a:r>
              <a:rPr lang="en-US" sz="1960" dirty="0">
                <a:solidFill>
                  <a:schemeClr val="tx1">
                    <a:lumMod val="65000"/>
                  </a:schemeClr>
                </a:solidFill>
                <a:latin typeface="Segoe UI Semilight" panose="020B0402040204020203" pitchFamily="34" charset="0"/>
                <a:cs typeface="Segoe UI Semilight" panose="020B0402040204020203" pitchFamily="34" charset="0"/>
              </a:rPr>
              <a:t>Azure Active</a:t>
            </a:r>
            <a:br>
              <a:rPr lang="en-US" sz="1960" dirty="0">
                <a:solidFill>
                  <a:schemeClr val="tx1">
                    <a:lumMod val="65000"/>
                  </a:schemeClr>
                </a:solidFill>
                <a:latin typeface="Segoe UI Semilight" panose="020B0402040204020203" pitchFamily="34" charset="0"/>
                <a:cs typeface="Segoe UI Semilight" panose="020B0402040204020203" pitchFamily="34" charset="0"/>
              </a:rPr>
            </a:br>
            <a:r>
              <a:rPr lang="en-US" sz="1960" dirty="0">
                <a:solidFill>
                  <a:schemeClr val="tx1">
                    <a:lumMod val="65000"/>
                  </a:schemeClr>
                </a:solidFill>
                <a:latin typeface="Segoe UI Semilight" panose="020B0402040204020203" pitchFamily="34" charset="0"/>
                <a:cs typeface="Segoe UI Semilight" panose="020B0402040204020203" pitchFamily="34" charset="0"/>
              </a:rPr>
              <a:t>Directory </a:t>
            </a:r>
            <a:r>
              <a:rPr lang="zh-TW" altLang="en-US" sz="1960" dirty="0" smtClean="0">
                <a:solidFill>
                  <a:schemeClr val="tx1">
                    <a:lumMod val="65000"/>
                  </a:schemeClr>
                </a:solidFill>
                <a:latin typeface="Segoe UI Semilight" panose="020B0402040204020203" pitchFamily="34" charset="0"/>
                <a:cs typeface="Segoe UI Semilight" panose="020B0402040204020203" pitchFamily="34" charset="0"/>
              </a:rPr>
              <a:t>用戶</a:t>
            </a:r>
            <a:endParaRPr lang="en-US" sz="1960" dirty="0">
              <a:solidFill>
                <a:schemeClr val="tx1">
                  <a:lumMod val="65000"/>
                </a:schemeClr>
              </a:soli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397557" y="217762"/>
            <a:ext cx="5425222" cy="1104101"/>
          </a:xfrm>
          <a:prstGeom prst="rect">
            <a:avLst/>
          </a:prstGeom>
          <a:noFill/>
        </p:spPr>
        <p:txBody>
          <a:bodyPr wrap="none" lIns="179238" tIns="143391" rIns="179238" bIns="143391" rtlCol="0">
            <a:spAutoFit/>
          </a:bodyPr>
          <a:lstStyle/>
          <a:p>
            <a:pPr algn="ctr">
              <a:lnSpc>
                <a:spcPct val="90000"/>
              </a:lnSpc>
              <a:spcAft>
                <a:spcPts val="588"/>
              </a:spcAft>
            </a:pPr>
            <a:r>
              <a:rPr lang="en-US" sz="5881" dirty="0">
                <a:solidFill>
                  <a:schemeClr val="bg2">
                    <a:lumMod val="60000"/>
                    <a:lumOff val="40000"/>
                  </a:schemeClr>
                </a:solidFill>
                <a:latin typeface="+mj-lt"/>
              </a:rPr>
              <a:t>Azure </a:t>
            </a:r>
            <a:r>
              <a:rPr lang="zh-TW" altLang="en-US" sz="5881" dirty="0" smtClean="0">
                <a:solidFill>
                  <a:schemeClr val="bg2">
                    <a:lumMod val="60000"/>
                    <a:lumOff val="40000"/>
                  </a:schemeClr>
                </a:solidFill>
                <a:latin typeface="+mj-lt"/>
              </a:rPr>
              <a:t>使用情形</a:t>
            </a:r>
            <a:endParaRPr lang="en-US" sz="5881" dirty="0">
              <a:solidFill>
                <a:schemeClr val="bg2">
                  <a:lumMod val="60000"/>
                  <a:lumOff val="40000"/>
                </a:schemeClr>
              </a:solidFill>
              <a:latin typeface="+mj-lt"/>
            </a:endParaRPr>
          </a:p>
        </p:txBody>
      </p:sp>
      <p:cxnSp>
        <p:nvCxnSpPr>
          <p:cNvPr id="20" name="Straight Connector 19"/>
          <p:cNvCxnSpPr/>
          <p:nvPr/>
        </p:nvCxnSpPr>
        <p:spPr>
          <a:xfrm>
            <a:off x="0" y="1489806"/>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5646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a:t>
            </a:r>
            <a:r>
              <a:rPr lang="zh-TW" altLang="en-US" sz="9600" dirty="0" smtClean="0">
                <a:solidFill>
                  <a:srgbClr val="FFFFFF"/>
                </a:solidFill>
              </a:rPr>
              <a:t>相關服務</a:t>
            </a:r>
            <a:r>
              <a:rPr lang="en-US" sz="9600" dirty="0">
                <a:solidFill>
                  <a:srgbClr val="FFFFFF"/>
                </a:solidFill>
              </a:rPr>
              <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a:t>
            </a:r>
            <a:r>
              <a:rPr lang="zh-TW" altLang="en-US" dirty="0" smtClean="0">
                <a:solidFill>
                  <a:schemeClr val="bg1"/>
                </a:solidFill>
              </a:rPr>
              <a:t>相關服務</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418470" y="2195737"/>
            <a:ext cx="2949083" cy="1031051"/>
            <a:chOff x="418470" y="2333077"/>
            <a:chExt cx="2949083" cy="1031051"/>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多因素身份驗證</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33749" y="2717798"/>
              <a:ext cx="1031051"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身份驗證服務</a:t>
              </a:r>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04" y="5316397"/>
            <a:ext cx="11574948" cy="1019635"/>
            <a:chOff x="253404" y="5761830"/>
            <a:chExt cx="11574948" cy="1019635"/>
          </a:xfrm>
        </p:grpSpPr>
        <p:sp>
          <p:nvSpPr>
            <p:cNvPr id="123" name="TextBox 122"/>
            <p:cNvSpPr txBox="1"/>
            <p:nvPr/>
          </p:nvSpPr>
          <p:spPr>
            <a:xfrm rot="16200000">
              <a:off x="-125609" y="6140843"/>
              <a:ext cx="1019635" cy="261610"/>
            </a:xfrm>
            <a:prstGeom prst="rect">
              <a:avLst/>
            </a:prstGeom>
            <a:noFill/>
          </p:spPr>
          <p:txBody>
            <a:bodyPr wrap="square" rtlCol="0">
              <a:spAutoFit/>
            </a:bodyPr>
            <a:lstStyle/>
            <a:p>
              <a:pPr algn="ctr"/>
              <a:r>
                <a:rPr lang="zh-TW" altLang="en-US" sz="1100" b="1" dirty="0" smtClean="0">
                  <a:solidFill>
                    <a:schemeClr val="bg1"/>
                  </a:solidFill>
                  <a:latin typeface="Segoe UI" panose="020B0502040204020203" pitchFamily="34" charset="0"/>
                  <a:cs typeface="Segoe UI" panose="020B0502040204020203" pitchFamily="34" charset="0"/>
                </a:rPr>
                <a:t>資料服務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07005" cy="261610"/>
              </a:xfrm>
              <a:prstGeom prst="rect">
                <a:avLst/>
              </a:prstGeom>
              <a:noFill/>
            </p:spPr>
            <p:txBody>
              <a:bodyPr wrap="none" rtlCol="0">
                <a:spAutoFit/>
              </a:bodyPr>
              <a:lstStyle/>
              <a:p>
                <a:r>
                  <a:rPr lang="zh-TW" altLang="en-US" sz="1100" dirty="0" smtClean="0">
                    <a:solidFill>
                      <a:schemeClr val="bg1"/>
                    </a:solidFill>
                    <a:latin typeface="Segoe UI" panose="020B0502040204020203" pitchFamily="34" charset="0"/>
                    <a:cs typeface="Segoe UI" panose="020B0502040204020203" pitchFamily="34" charset="0"/>
                  </a:rPr>
                  <a:t>儲存體</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66794" cy="261610"/>
              </a:xfrm>
              <a:prstGeom prst="rect">
                <a:avLst/>
              </a:prstGeom>
              <a:noFill/>
            </p:spPr>
            <p:txBody>
              <a:bodyPr wrap="none" rtlCol="0">
                <a:spAutoFit/>
              </a:bodyPr>
              <a:lstStyle/>
              <a:p>
                <a:r>
                  <a:rPr lang="zh-TW" altLang="en-US" sz="1100" dirty="0" smtClean="0">
                    <a:solidFill>
                      <a:schemeClr val="bg1"/>
                    </a:solidFill>
                    <a:latin typeface="Segoe UI" panose="020B0502040204020203" pitchFamily="34" charset="0"/>
                    <a:cs typeface="Segoe UI" panose="020B0502040204020203" pitchFamily="34" charset="0"/>
                  </a:rPr>
                  <a:t>資料</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機器學習</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備份與還原</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zh-TW" altLang="en-US" sz="1100" dirty="0" smtClean="0">
                          <a:solidFill>
                            <a:schemeClr val="bg1"/>
                          </a:solidFill>
                          <a:latin typeface="Segoe UI" panose="020B0502040204020203" pitchFamily="34" charset="0"/>
                          <a:cs typeface="Segoe UI" panose="020B0502040204020203" pitchFamily="34" charset="0"/>
                        </a:rPr>
                        <a:t>資料庫</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快取服務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338021" y="4230971"/>
            <a:ext cx="11568093" cy="1031051"/>
            <a:chOff x="338021" y="4437337"/>
            <a:chExt cx="11568093" cy="1031051"/>
          </a:xfrm>
        </p:grpSpPr>
        <p:grpSp>
          <p:nvGrpSpPr>
            <p:cNvPr id="218" name="Group 217"/>
            <p:cNvGrpSpPr/>
            <p:nvPr/>
          </p:nvGrpSpPr>
          <p:grpSpPr>
            <a:xfrm>
              <a:off x="338021" y="4437337"/>
              <a:ext cx="11568093" cy="1031051"/>
              <a:chOff x="338021" y="4632443"/>
              <a:chExt cx="11568093" cy="1031051"/>
            </a:xfrm>
          </p:grpSpPr>
          <p:sp>
            <p:nvSpPr>
              <p:cNvPr id="75" name="TextBox 74"/>
              <p:cNvSpPr txBox="1"/>
              <p:nvPr/>
            </p:nvSpPr>
            <p:spPr>
              <a:xfrm rot="16200000">
                <a:off x="-46700" y="5017164"/>
                <a:ext cx="1031051"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應用程式服務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t>
                    </a:r>
                    <a:r>
                      <a:rPr lang="zh-TW" altLang="en-US" sz="1100" dirty="0" smtClean="0">
                        <a:solidFill>
                          <a:schemeClr val="bg1"/>
                        </a:solidFill>
                        <a:latin typeface="Segoe UI" panose="020B0502040204020203" pitchFamily="34" charset="0"/>
                        <a:cs typeface="Segoe UI" panose="020B0502040204020203" pitchFamily="34" charset="0"/>
                      </a:rPr>
                      <a:t>管理</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雲端服務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虛擬機器</a:t>
                    </a:r>
                    <a:endParaRPr lang="en-US" sz="1100" dirty="0">
                      <a:solidFill>
                        <a:schemeClr val="bg1"/>
                      </a:solidFill>
                      <a:latin typeface="Segoe UI" panose="020B0502040204020203" pitchFamily="34" charset="0"/>
                      <a:cs typeface="Segoe UI" panose="020B0502040204020203" pitchFamily="34" charset="0"/>
                    </a:endParaRP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行動</a:t>
                    </a:r>
                    <a:r>
                      <a:rPr lang="en-US" altLang="zh-TW" sz="1100" dirty="0" smtClean="0">
                        <a:solidFill>
                          <a:schemeClr val="bg1"/>
                        </a:solidFill>
                        <a:latin typeface="Segoe UI" panose="020B0502040204020203" pitchFamily="34" charset="0"/>
                        <a:cs typeface="Segoe UI" panose="020B0502040204020203" pitchFamily="34" charset="0"/>
                      </a:rPr>
                      <a:t/>
                    </a:r>
                    <a:br>
                      <a:rPr lang="en-US" altLang="zh-TW"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媒體服務</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通知中樞</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排程器</a:t>
                    </a:r>
                    <a:endParaRPr lang="en-US" sz="1100" dirty="0">
                      <a:solidFill>
                        <a:schemeClr val="bg1"/>
                      </a:solidFill>
                      <a:latin typeface="Segoe UI" panose="020B0502040204020203" pitchFamily="34" charset="0"/>
                      <a:cs typeface="Segoe UI" panose="020B0502040204020203" pitchFamily="34" charset="0"/>
                    </a:endParaRP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自動化</a:t>
                    </a:r>
                    <a:endParaRPr lang="en-US" sz="1100" dirty="0">
                      <a:solidFill>
                        <a:schemeClr val="bg1"/>
                      </a:solidFill>
                      <a:latin typeface="Segoe UI" panose="020B0502040204020203" pitchFamily="34" charset="0"/>
                      <a:cs typeface="Segoe UI" panose="020B0502040204020203" pitchFamily="34" charset="0"/>
                    </a:endParaRP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338019" y="3289331"/>
            <a:ext cx="8222140" cy="800722"/>
            <a:chOff x="338019" y="3557578"/>
            <a:chExt cx="8222140" cy="800722"/>
          </a:xfrm>
        </p:grpSpPr>
        <p:grpSp>
          <p:nvGrpSpPr>
            <p:cNvPr id="226" name="Group 225"/>
            <p:cNvGrpSpPr/>
            <p:nvPr/>
          </p:nvGrpSpPr>
          <p:grpSpPr>
            <a:xfrm>
              <a:off x="338019" y="3557578"/>
              <a:ext cx="8222140" cy="800722"/>
              <a:chOff x="338019" y="3649987"/>
              <a:chExt cx="8222140" cy="800722"/>
            </a:xfrm>
          </p:grpSpPr>
          <p:sp>
            <p:nvSpPr>
              <p:cNvPr id="76" name="TextBox 75"/>
              <p:cNvSpPr txBox="1"/>
              <p:nvPr/>
            </p:nvSpPr>
            <p:spPr>
              <a:xfrm rot="16200000">
                <a:off x="94362" y="3919164"/>
                <a:ext cx="748923" cy="261610"/>
              </a:xfrm>
              <a:prstGeom prst="rect">
                <a:avLst/>
              </a:prstGeom>
              <a:noFill/>
            </p:spPr>
            <p:txBody>
              <a:bodyPr wrap="none" rtlCol="0">
                <a:spAutoFit/>
              </a:bodyPr>
              <a:lstStyle/>
              <a:p>
                <a:r>
                  <a:rPr lang="zh-TW" altLang="en-US" sz="1100" b="1" dirty="0" smtClean="0">
                    <a:solidFill>
                      <a:schemeClr val="bg1"/>
                    </a:solidFill>
                    <a:latin typeface="Segoe UI" panose="020B0502040204020203" pitchFamily="34" charset="0"/>
                    <a:cs typeface="Segoe UI" panose="020B0502040204020203" pitchFamily="34" charset="0"/>
                  </a:rPr>
                  <a:t>整合服務</a:t>
                </a:r>
                <a:endParaRPr lang="en-US" sz="1100" b="1" dirty="0">
                  <a:solidFill>
                    <a:schemeClr val="bg1"/>
                  </a:solidFill>
                  <a:latin typeface="Segoe UI" panose="020B0502040204020203" pitchFamily="34" charset="0"/>
                  <a:cs typeface="Segoe UI" panose="020B0502040204020203" pitchFamily="34" charset="0"/>
                </a:endParaRP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服務匯流排</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流量管理員</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1100" dirty="0" smtClean="0">
                        <a:solidFill>
                          <a:schemeClr val="bg1"/>
                        </a:solidFill>
                        <a:latin typeface="Segoe UI" panose="020B0502040204020203" pitchFamily="34" charset="0"/>
                        <a:cs typeface="Segoe UI" panose="020B0502040204020203" pitchFamily="34" charset="0"/>
                      </a:rPr>
                      <a:t>虛擬網路</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a:t>
                </a:r>
                <a:br>
                  <a:rPr lang="en-US" sz="1100" dirty="0" smtClean="0">
                    <a:solidFill>
                      <a:schemeClr val="bg1"/>
                    </a:solidFill>
                    <a:latin typeface="Segoe UI" panose="020B0502040204020203" pitchFamily="34" charset="0"/>
                    <a:cs typeface="Segoe UI" panose="020B0502040204020203" pitchFamily="34" charset="0"/>
                  </a:rPr>
                </a:br>
                <a:r>
                  <a:rPr lang="zh-TW" altLang="en-US" sz="1100" dirty="0" smtClean="0">
                    <a:solidFill>
                      <a:schemeClr val="bg1"/>
                    </a:solidFill>
                    <a:latin typeface="Segoe UI" panose="020B0502040204020203" pitchFamily="34" charset="0"/>
                    <a:cs typeface="Segoe UI" panose="020B0502040204020203" pitchFamily="34" charset="0"/>
                  </a:rPr>
                  <a:t>應用程式</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zh-TW" altLang="en-US" sz="4400" dirty="0" smtClean="0">
                <a:solidFill>
                  <a:schemeClr val="bg1"/>
                </a:solidFill>
              </a:rPr>
              <a:t>物聯網（</a:t>
            </a:r>
            <a:r>
              <a:rPr lang="en-US" sz="4400" dirty="0" smtClean="0">
                <a:solidFill>
                  <a:schemeClr val="bg1"/>
                </a:solidFill>
              </a:rPr>
              <a:t>Internet of Things</a:t>
            </a:r>
            <a:r>
              <a:rPr lang="zh-TW" altLang="en-US" sz="4400" dirty="0" smtClean="0">
                <a:solidFill>
                  <a:schemeClr val="bg1"/>
                </a:solidFill>
              </a:rPr>
              <a:t>）</a:t>
            </a:r>
            <a:endParaRPr lang="en-US" sz="4400" dirty="0">
              <a:solidFill>
                <a:schemeClr val="bg1"/>
              </a:solidFill>
            </a:endParaRPr>
          </a:p>
        </p:txBody>
      </p:sp>
      <p:sp>
        <p:nvSpPr>
          <p:cNvPr id="20" name="Text Placeholder 1"/>
          <p:cNvSpPr txBox="1">
            <a:spLocks/>
          </p:cNvSpPr>
          <p:nvPr/>
        </p:nvSpPr>
        <p:spPr>
          <a:xfrm>
            <a:off x="268857" y="4184412"/>
            <a:ext cx="6813838" cy="1621403"/>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600" dirty="0" smtClean="0">
                <a:solidFill>
                  <a:schemeClr val="bg1"/>
                </a:solidFill>
              </a:rPr>
              <a:t>透過 </a:t>
            </a:r>
            <a:r>
              <a:rPr lang="en-US" sz="2600" dirty="0" smtClean="0">
                <a:solidFill>
                  <a:schemeClr val="bg1"/>
                </a:solidFill>
              </a:rPr>
              <a:t>Microsoft </a:t>
            </a:r>
            <a:r>
              <a:rPr lang="en-US" sz="2600" dirty="0">
                <a:solidFill>
                  <a:schemeClr val="bg1"/>
                </a:solidFill>
              </a:rPr>
              <a:t>Azure </a:t>
            </a:r>
            <a:r>
              <a:rPr lang="en-US" sz="2600" dirty="0" err="1">
                <a:solidFill>
                  <a:schemeClr val="bg1"/>
                </a:solidFill>
              </a:rPr>
              <a:t>IoT</a:t>
            </a:r>
            <a:r>
              <a:rPr lang="en-US" sz="2600" dirty="0">
                <a:solidFill>
                  <a:schemeClr val="bg1"/>
                </a:solidFill>
              </a:rPr>
              <a:t> </a:t>
            </a:r>
            <a:r>
              <a:rPr lang="zh-TW" altLang="en-US" sz="2600" dirty="0" smtClean="0">
                <a:solidFill>
                  <a:schemeClr val="bg1"/>
                </a:solidFill>
              </a:rPr>
              <a:t>服務，您可以有效地監控既有資產、增加操作效率來引發創新、以及利用進階的資料分析來帶領公司商業模式的轉型，以及增加營收來源</a:t>
            </a:r>
            <a:endParaRPr lang="en-US" sz="2600" dirty="0" smtClean="0">
              <a:solidFill>
                <a:schemeClr val="bg1"/>
              </a:solidFill>
            </a:endParaRPr>
          </a:p>
        </p:txBody>
      </p:sp>
      <p:grpSp>
        <p:nvGrpSpPr>
          <p:cNvPr id="3" name="Group 2"/>
          <p:cNvGrpSpPr/>
          <p:nvPr/>
        </p:nvGrpSpPr>
        <p:grpSpPr>
          <a:xfrm>
            <a:off x="7618412" y="533400"/>
            <a:ext cx="4928126" cy="5632311"/>
            <a:chOff x="7643286" y="73759"/>
            <a:chExt cx="4928126" cy="5632311"/>
          </a:xfrm>
        </p:grpSpPr>
        <p:sp>
          <p:nvSpPr>
            <p:cNvPr id="4" name="Rectangle 3"/>
            <p:cNvSpPr/>
            <p:nvPr/>
          </p:nvSpPr>
          <p:spPr>
            <a:xfrm>
              <a:off x="7770812" y="73759"/>
              <a:ext cx="4800600" cy="5632311"/>
            </a:xfrm>
            <a:prstGeom prst="rect">
              <a:avLst/>
            </a:prstGeom>
          </p:spPr>
          <p:txBody>
            <a:bodyPr wrap="square">
              <a:spAutoFit/>
            </a:bodyPr>
            <a:lstStyle/>
            <a:p>
              <a:pPr lvl="1">
                <a:lnSpc>
                  <a:spcPct val="250000"/>
                </a:lnSpc>
              </a:pPr>
              <a:r>
                <a:rPr lang="zh-TW" altLang="en-US" sz="2400" dirty="0" smtClean="0">
                  <a:solidFill>
                    <a:schemeClr val="bg1"/>
                  </a:solidFill>
                </a:rPr>
                <a:t>事件中心 </a:t>
              </a:r>
              <a:r>
                <a:rPr lang="en-US" altLang="zh-TW" sz="2400" dirty="0" smtClean="0">
                  <a:solidFill>
                    <a:schemeClr val="bg1"/>
                  </a:solidFill>
                </a:rPr>
                <a:t>(Event Hubs)</a:t>
              </a:r>
              <a:endParaRPr lang="en-US" sz="2400" dirty="0">
                <a:solidFill>
                  <a:schemeClr val="bg1"/>
                </a:solidFill>
              </a:endParaRPr>
            </a:p>
            <a:p>
              <a:pPr lvl="1">
                <a:lnSpc>
                  <a:spcPct val="250000"/>
                </a:lnSpc>
              </a:pPr>
              <a:r>
                <a:rPr lang="zh-TW" altLang="en-US" sz="2400" dirty="0" smtClean="0">
                  <a:solidFill>
                    <a:schemeClr val="bg1"/>
                  </a:solidFill>
                </a:rPr>
                <a:t>通知中區</a:t>
              </a:r>
              <a:endParaRPr lang="en-US" sz="2400" dirty="0">
                <a:solidFill>
                  <a:schemeClr val="bg1"/>
                </a:solidFill>
              </a:endParaRPr>
            </a:p>
            <a:p>
              <a:pPr lvl="1">
                <a:lnSpc>
                  <a:spcPct val="250000"/>
                </a:lnSpc>
              </a:pPr>
              <a:r>
                <a:rPr lang="zh-TW" altLang="en-US" sz="2400" dirty="0" smtClean="0">
                  <a:solidFill>
                    <a:schemeClr val="bg1"/>
                  </a:solidFill>
                </a:rPr>
                <a:t>串流分析 </a:t>
              </a:r>
              <a:r>
                <a:rPr lang="en-US" altLang="zh-TW" sz="2400" dirty="0" smtClean="0">
                  <a:solidFill>
                    <a:schemeClr val="bg1"/>
                  </a:solidFill>
                </a:rPr>
                <a:t>(Stream Analytics)</a:t>
              </a:r>
              <a:endParaRPr lang="en-US" sz="2400" dirty="0">
                <a:solidFill>
                  <a:schemeClr val="bg1"/>
                </a:solidFill>
              </a:endParaRPr>
            </a:p>
            <a:p>
              <a:pPr lvl="1">
                <a:lnSpc>
                  <a:spcPct val="250000"/>
                </a:lnSpc>
              </a:pPr>
              <a:r>
                <a:rPr lang="zh-TW" altLang="en-US" sz="2400" dirty="0" smtClean="0">
                  <a:solidFill>
                    <a:schemeClr val="bg1"/>
                  </a:solidFill>
                </a:rPr>
                <a:t>機器學習</a:t>
              </a:r>
              <a:endParaRPr lang="en-US" sz="2400" dirty="0">
                <a:solidFill>
                  <a:schemeClr val="bg1"/>
                </a:solidFill>
              </a:endParaRP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a:t>
            </a:r>
            <a:r>
              <a:rPr lang="en-US" dirty="0" err="1" smtClean="0">
                <a:solidFill>
                  <a:schemeClr val="bg1"/>
                </a:solidFill>
              </a:rPr>
              <a:t>IoT</a:t>
            </a:r>
            <a:r>
              <a:rPr lang="en-US" dirty="0"/>
              <a:t> </a:t>
            </a:r>
            <a:r>
              <a:rPr lang="zh-TW" altLang="en-US" dirty="0" smtClean="0"/>
              <a:t>資料流情境</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擷取 </a:t>
              </a:r>
              <a:r>
                <a:rPr lang="en-US" sz="1764" dirty="0" smtClean="0">
                  <a:gradFill>
                    <a:gsLst>
                      <a:gs pos="0">
                        <a:srgbClr val="FFFFFF"/>
                      </a:gs>
                      <a:gs pos="100000">
                        <a:srgbClr val="FFFFFF"/>
                      </a:gs>
                    </a:gsLst>
                    <a:lin ang="5400000" scaled="1"/>
                  </a:gradFill>
                  <a:ea typeface="Segoe UI" pitchFamily="34" charset="0"/>
                  <a:cs typeface="Segoe UI" pitchFamily="34" charset="0"/>
                </a:rPr>
                <a:t>(</a:t>
              </a:r>
              <a:r>
                <a:rPr lang="en-US" sz="1764" dirty="0">
                  <a:gradFill>
                    <a:gsLst>
                      <a:gs pos="0">
                        <a:srgbClr val="FFFFFF"/>
                      </a:gs>
                      <a:gs pos="100000">
                        <a:srgbClr val="FFFFFF"/>
                      </a:gs>
                    </a:gsLst>
                    <a:lin ang="5400000" scaled="1"/>
                  </a:gradFill>
                  <a:ea typeface="Segoe UI" pitchFamily="34" charset="0"/>
                  <a:cs typeface="Segoe UI" pitchFamily="34" charset="0"/>
                </a:rPr>
                <a:t>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收集</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資料呈現或因應動作</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事件來源</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轉換</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zh-TW" altLang="en-US" sz="1764" dirty="0" smtClean="0">
                  <a:gradFill>
                    <a:gsLst>
                      <a:gs pos="0">
                        <a:srgbClr val="FFFFFF"/>
                      </a:gs>
                      <a:gs pos="100000">
                        <a:srgbClr val="FFFFFF"/>
                      </a:gs>
                    </a:gsLst>
                    <a:lin ang="5400000" scaled="1"/>
                  </a:gradFill>
                  <a:ea typeface="Segoe UI" pitchFamily="34" charset="0"/>
                  <a:cs typeface="Segoe UI" pitchFamily="34" charset="0"/>
                </a:rPr>
                <a:t>永久儲存</a:t>
              </a:r>
              <a:endParaRPr lang="en-US" sz="1764" dirty="0">
                <a:gradFill>
                  <a:gsLst>
                    <a:gs pos="0">
                      <a:srgbClr val="FFFFFF"/>
                    </a:gs>
                    <a:gs pos="100000">
                      <a:srgbClr val="FFFFFF"/>
                    </a:gs>
                  </a:gsLst>
                  <a:lin ang="5400000" scaled="1"/>
                </a:gradFill>
                <a:ea typeface="Segoe UI" pitchFamily="34" charset="0"/>
                <a:cs typeface="Segoe UI" pitchFamily="34" charset="0"/>
              </a:endParaRP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smtClean="0">
                  <a:gradFill>
                    <a:gsLst>
                      <a:gs pos="0">
                        <a:srgbClr val="FFFFFF"/>
                      </a:gs>
                      <a:gs pos="100000">
                        <a:srgbClr val="FFFFFF"/>
                      </a:gs>
                    </a:gsLst>
                    <a:lin ang="5400000" scaled="1"/>
                  </a:gradFill>
                  <a:ea typeface="Segoe UI" pitchFamily="34" charset="0"/>
                  <a:cs typeface="Segoe UI" pitchFamily="34" charset="0"/>
                </a:rPr>
                <a:t>事件中心</a:t>
              </a:r>
              <a:endParaRPr lang="en-US" sz="1568" dirty="0">
                <a:gradFill>
                  <a:gsLst>
                    <a:gs pos="0">
                      <a:srgbClr val="FFFFFF"/>
                    </a:gs>
                    <a:gs pos="100000">
                      <a:srgbClr val="FFFFFF"/>
                    </a:gs>
                  </a:gsLst>
                  <a:lin ang="5400000" scaled="1"/>
                </a:gradFill>
                <a:ea typeface="Segoe UI" pitchFamily="34" charset="0"/>
                <a:cs typeface="Segoe UI" pitchFamily="34" charset="0"/>
              </a:endParaRP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26" y="4773273"/>
            <a:ext cx="1394558" cy="656174"/>
            <a:chOff x="6401114" y="4959527"/>
            <a:chExt cx="1422894"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539740" cy="387827"/>
            </a:xfrm>
            <a:prstGeom prst="rect">
              <a:avLst/>
            </a:prstGeom>
            <a:noFill/>
          </p:spPr>
          <p:txBody>
            <a:bodyPr wrap="none" lIns="0" tIns="0" rIns="0" bIns="0" rtlCol="0">
              <a:spAutoFit/>
            </a:bodyPr>
            <a:lstStyle/>
            <a:p>
              <a:pPr>
                <a:lnSpc>
                  <a:spcPct val="90000"/>
                </a:lnSpc>
                <a:spcAft>
                  <a:spcPts val="588"/>
                </a:spcAft>
              </a:pPr>
              <a:r>
                <a:rPr lang="zh-TW" altLang="en-US" sz="1372" dirty="0" smtClean="0">
                  <a:gradFill>
                    <a:gsLst>
                      <a:gs pos="2917">
                        <a:srgbClr val="68217A"/>
                      </a:gs>
                      <a:gs pos="30000">
                        <a:srgbClr val="68217A"/>
                      </a:gs>
                    </a:gsLst>
                    <a:lin ang="5400000" scaled="0"/>
                  </a:gradFill>
                </a:rPr>
                <a:t>儲存體</a:t>
              </a:r>
              <a:r>
                <a:rPr lang="en-US" altLang="zh-TW" sz="1372" dirty="0" smtClean="0">
                  <a:gradFill>
                    <a:gsLst>
                      <a:gs pos="2917">
                        <a:srgbClr val="68217A"/>
                      </a:gs>
                      <a:gs pos="30000">
                        <a:srgbClr val="68217A"/>
                      </a:gs>
                    </a:gsLst>
                    <a:lin ang="5400000" scaled="0"/>
                  </a:gradFill>
                </a:rPr>
                <a:t/>
              </a:r>
              <a:br>
                <a:rPr lang="en-US" altLang="zh-TW" sz="1372" dirty="0" smtClean="0">
                  <a:gradFill>
                    <a:gsLst>
                      <a:gs pos="2917">
                        <a:srgbClr val="68217A"/>
                      </a:gs>
                      <a:gs pos="30000">
                        <a:srgbClr val="68217A"/>
                      </a:gs>
                    </a:gsLst>
                    <a:lin ang="5400000" scaled="0"/>
                  </a:gradFill>
                </a:rPr>
              </a:br>
              <a:r>
                <a:rPr lang="zh-TW" altLang="en-US" sz="1372" dirty="0" smtClean="0">
                  <a:gradFill>
                    <a:gsLst>
                      <a:gs pos="2917">
                        <a:srgbClr val="68217A"/>
                      </a:gs>
                      <a:gs pos="30000">
                        <a:srgbClr val="68217A"/>
                      </a:gs>
                    </a:gsLst>
                    <a:lin ang="5400000" scaled="0"/>
                  </a:gradFill>
                </a:rPr>
                <a:t>連接器</a:t>
              </a:r>
              <a:endParaRPr lang="en-US" sz="1372" dirty="0">
                <a:gradFill>
                  <a:gsLst>
                    <a:gs pos="2917">
                      <a:srgbClr val="68217A"/>
                    </a:gs>
                    <a:gs pos="30000">
                      <a:srgbClr val="68217A"/>
                    </a:gs>
                  </a:gsLst>
                  <a:lin ang="5400000" scaled="0"/>
                </a:gradFill>
              </a:endParaRPr>
            </a:p>
          </p:txBody>
        </p:sp>
      </p:grpSp>
      <p:sp>
        <p:nvSpPr>
          <p:cNvPr id="174" name="TextBox 173"/>
          <p:cNvSpPr txBox="1"/>
          <p:nvPr/>
        </p:nvSpPr>
        <p:spPr>
          <a:xfrm>
            <a:off x="6946208" y="4085853"/>
            <a:ext cx="705321" cy="190052"/>
          </a:xfrm>
          <a:prstGeom prst="rect">
            <a:avLst/>
          </a:prstGeom>
          <a:noFill/>
        </p:spPr>
        <p:txBody>
          <a:bodyPr wrap="none" lIns="0" tIns="0" rIns="0" bIns="0" rtlCol="0">
            <a:spAutoFit/>
          </a:bodyPr>
          <a:lstStyle/>
          <a:p>
            <a:pPr>
              <a:lnSpc>
                <a:spcPct val="90000"/>
              </a:lnSpc>
              <a:spcAft>
                <a:spcPts val="588"/>
              </a:spcAft>
            </a:pPr>
            <a:r>
              <a:rPr lang="zh-TW" altLang="en-US" sz="1372" dirty="0" smtClean="0">
                <a:gradFill>
                  <a:gsLst>
                    <a:gs pos="2917">
                      <a:srgbClr val="68217A"/>
                    </a:gs>
                    <a:gs pos="30000">
                      <a:srgbClr val="68217A"/>
                    </a:gs>
                  </a:gsLst>
                  <a:lin ang="5400000" scaled="0"/>
                </a:gradFill>
              </a:rPr>
              <a:t>串流處理</a:t>
            </a:r>
            <a:endParaRPr lang="en-US" sz="1372" dirty="0">
              <a:gradFill>
                <a:gsLst>
                  <a:gs pos="2917">
                    <a:srgbClr val="68217A"/>
                  </a:gs>
                  <a:gs pos="30000">
                    <a:srgbClr val="68217A"/>
                  </a:gs>
                </a:gsLst>
                <a:lin ang="5400000" scaled="0"/>
              </a:gradFill>
            </a:endParaRP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802621" y="2245723"/>
            <a:ext cx="725480" cy="970181"/>
            <a:chOff x="818928" y="2289942"/>
            <a:chExt cx="740220" cy="98989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829218" y="3085922"/>
              <a:ext cx="719652" cy="193913"/>
            </a:xfrm>
            <a:prstGeom prst="rect">
              <a:avLst/>
            </a:prstGeom>
            <a:noFill/>
          </p:spPr>
          <p:txBody>
            <a:bodyPr wrap="none" lIns="0" tIns="0" rIns="0" bIns="0" rtlCol="0">
              <a:spAutoFit/>
            </a:bodyPr>
            <a:lstStyle/>
            <a:p>
              <a:pPr algn="ctr">
                <a:lnSpc>
                  <a:spcPct val="90000"/>
                </a:lnSpc>
                <a:spcAft>
                  <a:spcPts val="588"/>
                </a:spcAft>
              </a:pPr>
              <a:r>
                <a:rPr lang="zh-TW" altLang="en-US" sz="1372" dirty="0" smtClean="0">
                  <a:gradFill>
                    <a:gsLst>
                      <a:gs pos="2917">
                        <a:srgbClr val="68217A"/>
                      </a:gs>
                      <a:gs pos="30000">
                        <a:srgbClr val="68217A"/>
                      </a:gs>
                    </a:gsLst>
                    <a:lin ang="5400000" scaled="0"/>
                  </a:gradFill>
                </a:rPr>
                <a:t>應用程式</a:t>
              </a:r>
              <a:endParaRPr lang="en-US" sz="1372" dirty="0">
                <a:gradFill>
                  <a:gsLst>
                    <a:gs pos="2917">
                      <a:srgbClr val="68217A"/>
                    </a:gs>
                    <a:gs pos="30000">
                      <a:srgbClr val="68217A"/>
                    </a:gs>
                  </a:gsLst>
                  <a:lin ang="5400000" scaled="0"/>
                </a:gradFill>
              </a:endParaRP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傳統</a:t>
            </a:r>
            <a:r>
              <a:rPr lang="en-US" sz="1176" dirty="0" smtClean="0">
                <a:gradFill>
                  <a:gsLst>
                    <a:gs pos="2917">
                      <a:srgbClr val="68217A"/>
                    </a:gs>
                    <a:gs pos="30000">
                      <a:srgbClr val="68217A"/>
                    </a:gs>
                  </a:gsLst>
                  <a:lin ang="5400000" scaled="0"/>
                </a:gradFill>
                <a:ea typeface="MS PGothic" charset="0"/>
                <a:cs typeface="MS PGothic" charset="0"/>
              </a:rPr>
              <a:t> </a:t>
            </a:r>
            <a:r>
              <a:rPr lang="en-US" sz="1176" dirty="0">
                <a:gradFill>
                  <a:gsLst>
                    <a:gs pos="2917">
                      <a:srgbClr val="68217A"/>
                    </a:gs>
                    <a:gs pos="30000">
                      <a:srgbClr val="68217A"/>
                    </a:gs>
                  </a:gsLst>
                  <a:lin ang="5400000" scaled="0"/>
                </a:gradFill>
                <a:ea typeface="MS PGothic" charset="0"/>
                <a:cs typeface="MS PGothic" charset="0"/>
              </a:rPr>
              <a:t>IOT </a:t>
            </a:r>
            <a:br>
              <a:rPr lang="en-US" sz="1176" dirty="0">
                <a:gradFill>
                  <a:gsLst>
                    <a:gs pos="2917">
                      <a:srgbClr val="68217A"/>
                    </a:gs>
                    <a:gs pos="30000">
                      <a:srgbClr val="68217A"/>
                    </a:gs>
                  </a:gsLst>
                  <a:lin ang="5400000" scaled="0"/>
                </a:gradFill>
                <a:ea typeface="MS PGothic" charset="0"/>
                <a:cs typeface="MS PGothic" charset="0"/>
              </a:rPr>
            </a:br>
            <a:r>
              <a:rPr lang="en-US" sz="1176" dirty="0" smtClean="0">
                <a:gradFill>
                  <a:gsLst>
                    <a:gs pos="2917">
                      <a:srgbClr val="68217A"/>
                    </a:gs>
                    <a:gs pos="30000">
                      <a:srgbClr val="68217A"/>
                    </a:gs>
                  </a:gsLst>
                  <a:lin ang="5400000" scaled="0"/>
                </a:gradFill>
                <a:ea typeface="MS PGothic" charset="0"/>
                <a:cs typeface="MS PGothic" charset="0"/>
              </a:rPr>
              <a:t>(</a:t>
            </a:r>
            <a:r>
              <a:rPr lang="zh-TW" altLang="en-US" sz="1176" dirty="0" smtClean="0">
                <a:gradFill>
                  <a:gsLst>
                    <a:gs pos="2917">
                      <a:srgbClr val="68217A"/>
                    </a:gs>
                    <a:gs pos="30000">
                      <a:srgbClr val="68217A"/>
                    </a:gs>
                  </a:gsLst>
                  <a:lin ang="5400000" scaled="0"/>
                </a:gradFill>
                <a:ea typeface="MS PGothic" charset="0"/>
                <a:cs typeface="MS PGothic" charset="0"/>
              </a:rPr>
              <a:t>自訂通訊協定</a:t>
            </a:r>
            <a:r>
              <a:rPr lang="en-US" sz="1176" dirty="0" smtClean="0">
                <a:gradFill>
                  <a:gsLst>
                    <a:gs pos="2917">
                      <a:srgbClr val="68217A"/>
                    </a:gs>
                    <a:gs pos="30000">
                      <a:srgbClr val="68217A"/>
                    </a:gs>
                  </a:gsLst>
                  <a:lin ang="5400000" scaled="0"/>
                </a:gradFill>
                <a:ea typeface="MS PGothic" charset="0"/>
                <a:cs typeface="MS PGothic" charset="0"/>
              </a:rPr>
              <a:t>)</a:t>
            </a:r>
            <a:endParaRPr lang="en-US" sz="1176" dirty="0">
              <a:gradFill>
                <a:gsLst>
                  <a:gs pos="2917">
                    <a:srgbClr val="68217A"/>
                  </a:gs>
                  <a:gs pos="30000">
                    <a:srgbClr val="68217A"/>
                  </a:gs>
                </a:gsLst>
                <a:lin ang="5400000" scaled="0"/>
              </a:gradFill>
              <a:ea typeface="MS PGothic" charset="0"/>
              <a:cs typeface="MS PGothic" charset="0"/>
            </a:endParaRP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一般裝置</a:t>
            </a:r>
            <a:endParaRPr lang="en-US" sz="1176" dirty="0">
              <a:gradFill>
                <a:gsLst>
                  <a:gs pos="2917">
                    <a:srgbClr val="68217A"/>
                  </a:gs>
                  <a:gs pos="30000">
                    <a:srgbClr val="68217A"/>
                  </a:gs>
                </a:gsLst>
                <a:lin ang="5400000" scaled="0"/>
              </a:gradFill>
              <a:ea typeface="MS PGothic" charset="0"/>
              <a:cs typeface="MS PGothic" charset="0"/>
            </a:endParaRP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具備 </a:t>
            </a:r>
            <a:r>
              <a:rPr lang="en-US" sz="1176" dirty="0" smtClean="0">
                <a:gradFill>
                  <a:gsLst>
                    <a:gs pos="2917">
                      <a:srgbClr val="68217A"/>
                    </a:gs>
                    <a:gs pos="30000">
                      <a:srgbClr val="68217A"/>
                    </a:gs>
                  </a:gsLst>
                  <a:lin ang="5400000" scaled="0"/>
                </a:gradFill>
                <a:ea typeface="MS PGothic" charset="0"/>
                <a:cs typeface="MS PGothic" charset="0"/>
              </a:rPr>
              <a:t>IP </a:t>
            </a:r>
            <a:r>
              <a:rPr lang="zh-TW" altLang="en-US" sz="1176" dirty="0" smtClean="0">
                <a:gradFill>
                  <a:gsLst>
                    <a:gs pos="2917">
                      <a:srgbClr val="68217A"/>
                    </a:gs>
                    <a:gs pos="30000">
                      <a:srgbClr val="68217A"/>
                    </a:gs>
                  </a:gsLst>
                  <a:lin ang="5400000" scaled="0"/>
                </a:gradFill>
                <a:ea typeface="MS PGothic" charset="0"/>
                <a:cs typeface="MS PGothic" charset="0"/>
              </a:rPr>
              <a:t>的裝置</a:t>
            </a:r>
            <a:r>
              <a:rPr lang="en-US" sz="1176" dirty="0">
                <a:gradFill>
                  <a:gsLst>
                    <a:gs pos="2917">
                      <a:srgbClr val="68217A"/>
                    </a:gs>
                    <a:gs pos="30000">
                      <a:srgbClr val="68217A"/>
                    </a:gs>
                  </a:gsLst>
                  <a:lin ang="5400000" scaled="0"/>
                </a:gradFill>
                <a:ea typeface="MS PGothic" charset="0"/>
                <a:cs typeface="MS PGothic" charset="0"/>
              </a:rPr>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zh-TW" altLang="en-US" sz="1176" dirty="0" smtClean="0">
                <a:gradFill>
                  <a:gsLst>
                    <a:gs pos="2917">
                      <a:srgbClr val="68217A"/>
                    </a:gs>
                    <a:gs pos="30000">
                      <a:srgbClr val="68217A"/>
                    </a:gs>
                  </a:gsLst>
                  <a:lin ang="5400000" scaled="0"/>
                </a:gradFill>
                <a:ea typeface="MS PGothic" charset="0"/>
                <a:cs typeface="MS PGothic" charset="0"/>
              </a:rPr>
              <a:t>低功耗裝置</a:t>
            </a:r>
            <a:r>
              <a:rPr lang="en-US" sz="1176" dirty="0" smtClean="0">
                <a:gradFill>
                  <a:gsLst>
                    <a:gs pos="2917">
                      <a:srgbClr val="68217A"/>
                    </a:gs>
                    <a:gs pos="30000">
                      <a:srgbClr val="68217A"/>
                    </a:gs>
                  </a:gsLst>
                  <a:lin ang="5400000" scaled="0"/>
                </a:gradFill>
                <a:ea typeface="MS PGothic" charset="0"/>
                <a:cs typeface="MS PGothic" charset="0"/>
              </a:rPr>
              <a:t> </a:t>
            </a:r>
            <a:r>
              <a:rPr lang="en-US" sz="1176" dirty="0">
                <a:gradFill>
                  <a:gsLst>
                    <a:gs pos="2917">
                      <a:srgbClr val="68217A"/>
                    </a:gs>
                    <a:gs pos="30000">
                      <a:srgbClr val="68217A"/>
                    </a:gs>
                  </a:gsLst>
                  <a:lin ang="5400000" scaled="0"/>
                </a:gradFill>
                <a:ea typeface="MS PGothic" charset="0"/>
                <a:cs typeface="MS PGothic" charset="0"/>
              </a:rPr>
              <a:t>(RTOS)</a:t>
            </a:r>
          </a:p>
        </p:txBody>
      </p:sp>
      <p:grpSp>
        <p:nvGrpSpPr>
          <p:cNvPr id="6" name="Group 5"/>
          <p:cNvGrpSpPr/>
          <p:nvPr/>
        </p:nvGrpSpPr>
        <p:grpSpPr>
          <a:xfrm>
            <a:off x="10367191" y="2075139"/>
            <a:ext cx="1274099" cy="3095101"/>
            <a:chOff x="10577839" y="1941221"/>
            <a:chExt cx="1299987" cy="3157987"/>
          </a:xfrm>
        </p:grpSpPr>
        <p:grpSp>
          <p:nvGrpSpPr>
            <p:cNvPr id="3" name="Group 2"/>
            <p:cNvGrpSpPr/>
            <p:nvPr/>
          </p:nvGrpSpPr>
          <p:grpSpPr>
            <a:xfrm>
              <a:off x="10838794" y="3133356"/>
              <a:ext cx="899565" cy="931631"/>
              <a:chOff x="10838794" y="3103906"/>
              <a:chExt cx="899565" cy="93163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838794" y="3841624"/>
                <a:ext cx="899565"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搜尋與查詢</a:t>
                </a:r>
                <a:endParaRPr lang="en-US" sz="1372" dirty="0">
                  <a:gradFill>
                    <a:gsLst>
                      <a:gs pos="2917">
                        <a:srgbClr val="68217A"/>
                      </a:gs>
                      <a:gs pos="30000">
                        <a:srgbClr val="68217A"/>
                      </a:gs>
                    </a:gsLst>
                    <a:lin ang="5400000" scaled="0"/>
                  </a:gradFill>
                </a:endParaRPr>
              </a:p>
            </p:txBody>
          </p:sp>
        </p:grpSp>
        <p:grpSp>
          <p:nvGrpSpPr>
            <p:cNvPr id="2" name="Group 1"/>
            <p:cNvGrpSpPr/>
            <p:nvPr/>
          </p:nvGrpSpPr>
          <p:grpSpPr>
            <a:xfrm>
              <a:off x="10608359" y="4144657"/>
              <a:ext cx="1269467" cy="954551"/>
              <a:chOff x="10608359" y="4144657"/>
              <a:chExt cx="1269467" cy="954551"/>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608359" y="4905295"/>
                <a:ext cx="1269467" cy="19391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資料分析</a:t>
                </a:r>
                <a:r>
                  <a:rPr lang="en-US" sz="1372" dirty="0" smtClean="0">
                    <a:gradFill>
                      <a:gsLst>
                        <a:gs pos="2917">
                          <a:srgbClr val="68217A"/>
                        </a:gs>
                        <a:gs pos="30000">
                          <a:srgbClr val="68217A"/>
                        </a:gs>
                      </a:gsLst>
                      <a:lin ang="5400000" scaled="0"/>
                    </a:gradFill>
                  </a:rPr>
                  <a:t> </a:t>
                </a:r>
                <a:r>
                  <a:rPr lang="en-US" sz="1372" dirty="0">
                    <a:gradFill>
                      <a:gsLst>
                        <a:gs pos="2917">
                          <a:srgbClr val="68217A"/>
                        </a:gs>
                        <a:gs pos="30000">
                          <a:srgbClr val="68217A"/>
                        </a:gs>
                      </a:gsLst>
                      <a:lin ang="5400000" scaled="0"/>
                    </a:gradFill>
                  </a:rPr>
                  <a:t>(Excel)</a:t>
                </a:r>
              </a:p>
            </p:txBody>
          </p:sp>
        </p:grpSp>
        <p:grpSp>
          <p:nvGrpSpPr>
            <p:cNvPr id="5" name="Group 4"/>
            <p:cNvGrpSpPr/>
            <p:nvPr/>
          </p:nvGrpSpPr>
          <p:grpSpPr>
            <a:xfrm>
              <a:off x="10577839" y="1941221"/>
              <a:ext cx="1153667" cy="1047990"/>
              <a:chOff x="10577839" y="1941221"/>
              <a:chExt cx="1153667" cy="1047990"/>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153667" cy="38782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a:r>
                  <a:rPr lang="en-US" sz="1372" dirty="0" smtClean="0">
                    <a:gradFill>
                      <a:gsLst>
                        <a:gs pos="2917">
                          <a:srgbClr val="68217A"/>
                        </a:gs>
                        <a:gs pos="30000">
                          <a:srgbClr val="68217A"/>
                        </a:gs>
                      </a:gsLst>
                      <a:lin ang="5400000" scaled="0"/>
                    </a:gradFill>
                  </a:rPr>
                  <a:t>Web/</a:t>
                </a:r>
                <a:r>
                  <a:rPr lang="zh-TW" altLang="en-US" sz="1372" dirty="0" smtClean="0">
                    <a:gradFill>
                      <a:gsLst>
                        <a:gs pos="2917">
                          <a:srgbClr val="68217A"/>
                        </a:gs>
                        <a:gs pos="30000">
                          <a:srgbClr val="68217A"/>
                        </a:gs>
                      </a:gsLst>
                      <a:lin ang="5400000" scaled="0"/>
                    </a:gradFill>
                  </a:rPr>
                  <a:t>應用程式</a:t>
                </a:r>
                <a:r>
                  <a:rPr lang="en-US" sz="1372" dirty="0">
                    <a:gradFill>
                      <a:gsLst>
                        <a:gs pos="2917">
                          <a:srgbClr val="68217A"/>
                        </a:gs>
                        <a:gs pos="30000">
                          <a:srgbClr val="68217A"/>
                        </a:gs>
                      </a:gsLst>
                      <a:lin ang="5400000" scaled="0"/>
                    </a:gradFill>
                  </a:rPr>
                  <a:t/>
                </a:r>
                <a:br>
                  <a:rPr lang="en-US" sz="1372" dirty="0">
                    <a:gradFill>
                      <a:gsLst>
                        <a:gs pos="2917">
                          <a:srgbClr val="68217A"/>
                        </a:gs>
                        <a:gs pos="30000">
                          <a:srgbClr val="68217A"/>
                        </a:gs>
                      </a:gsLst>
                      <a:lin ang="5400000" scaled="0"/>
                    </a:gradFill>
                  </a:rPr>
                </a:br>
                <a:r>
                  <a:rPr lang="zh-TW" altLang="en-US" sz="1372" dirty="0" smtClean="0">
                    <a:gradFill>
                      <a:gsLst>
                        <a:gs pos="2917">
                          <a:srgbClr val="68217A"/>
                        </a:gs>
                        <a:gs pos="30000">
                          <a:srgbClr val="68217A"/>
                        </a:gs>
                      </a:gsLst>
                      <a:lin ang="5400000" scaled="0"/>
                    </a:gradFill>
                  </a:rPr>
                  <a:t>儀表板</a:t>
                </a:r>
                <a:endParaRPr lang="en-US" sz="1372" dirty="0">
                  <a:gradFill>
                    <a:gsLst>
                      <a:gs pos="2917">
                        <a:srgbClr val="68217A"/>
                      </a:gs>
                      <a:gs pos="30000">
                        <a:srgbClr val="68217A"/>
                      </a:gs>
                    </a:gsLst>
                    <a:lin ang="5400000" scaled="0"/>
                  </a:gradFill>
                </a:endParaRP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zh-TW" altLang="en-US" sz="1568" dirty="0" smtClean="0">
                <a:gradFill>
                  <a:gsLst>
                    <a:gs pos="0">
                      <a:srgbClr val="FFFFFF"/>
                    </a:gs>
                    <a:gs pos="100000">
                      <a:srgbClr val="FFFFFF"/>
                    </a:gs>
                  </a:gsLst>
                  <a:lin ang="5400000" scaled="1"/>
                </a:gradFill>
                <a:ea typeface="Segoe UI" pitchFamily="34" charset="0"/>
                <a:cs typeface="Segoe UI" pitchFamily="34" charset="0"/>
              </a:rPr>
              <a:t>串流分析</a:t>
            </a:r>
            <a:endParaRPr lang="en-US" sz="1568" dirty="0">
              <a:gradFill>
                <a:gsLst>
                  <a:gs pos="0">
                    <a:srgbClr val="FFFFFF"/>
                  </a:gs>
                  <a:gs pos="100000">
                    <a:srgbClr val="FFFFFF"/>
                  </a:gs>
                </a:gsLst>
                <a:lin ang="5400000" scaled="1"/>
              </a:gradFill>
              <a:ea typeface="Segoe UI" pitchFamily="34" charset="0"/>
              <a:cs typeface="Segoe UI" pitchFamily="34" charset="0"/>
            </a:endParaRP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539765" y="6143486"/>
            <a:ext cx="1057982"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72" dirty="0" smtClean="0">
                <a:gradFill>
                  <a:gsLst>
                    <a:gs pos="2917">
                      <a:srgbClr val="68217A"/>
                    </a:gs>
                    <a:gs pos="30000">
                      <a:srgbClr val="68217A"/>
                    </a:gs>
                  </a:gsLst>
                  <a:lin ang="5400000" scaled="0"/>
                </a:gradFill>
              </a:rPr>
              <a:t>觸發裝置反應</a:t>
            </a:r>
            <a:endParaRPr lang="en-US" sz="1372" dirty="0">
              <a:gradFill>
                <a:gsLst>
                  <a:gs pos="2917">
                    <a:srgbClr val="68217A"/>
                  </a:gs>
                  <a:gs pos="30000">
                    <a:srgbClr val="68217A"/>
                  </a:gs>
                </a:gsLst>
                <a:lin ang="5400000" scaled="0"/>
              </a:gradFill>
            </a:endParaRP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3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fee586e5-3c92-48eb-9898-42915e590ada"/>
    <ds:schemaRef ds:uri="http://www.w3.org/XML/1998/namespace"/>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947</Words>
  <Application>Microsoft Office PowerPoint</Application>
  <PresentationFormat>自訂</PresentationFormat>
  <Paragraphs>171</Paragraphs>
  <Slides>17</Slides>
  <Notes>9</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17</vt:i4>
      </vt:variant>
    </vt:vector>
  </HeadingPairs>
  <TitlesOfParts>
    <vt:vector size="30" baseType="lpstr">
      <vt:lpstr>MS PGothic</vt:lpstr>
      <vt:lpstr>新細明體</vt:lpstr>
      <vt:lpstr>Arial</vt:lpstr>
      <vt:lpstr>Segoe UI</vt:lpstr>
      <vt:lpstr>Segoe UI Light</vt:lpstr>
      <vt:lpstr>Segoe UI Semibold</vt:lpstr>
      <vt:lpstr>Segoe UI Semilight</vt:lpstr>
      <vt:lpstr>Wingdings</vt:lpstr>
      <vt:lpstr>Azure Event</vt:lpstr>
      <vt:lpstr>BUILD CHARCOAL BACKGROUND</vt:lpstr>
      <vt:lpstr>1_BUILD CHARCOAL BACKGROUND</vt:lpstr>
      <vt:lpstr>2_BUILD CHARCOAL BACKGROUND</vt:lpstr>
      <vt:lpstr>3_BUILD CHARCOAL BACKGROUND</vt:lpstr>
      <vt:lpstr>Azure IoT Suite 簡介</vt:lpstr>
      <vt:lpstr>PowerPoint 簡報</vt:lpstr>
      <vt:lpstr>PowerPoint 簡報</vt:lpstr>
      <vt:lpstr>PowerPoint 簡報</vt:lpstr>
      <vt:lpstr>PowerPoint 簡報</vt:lpstr>
      <vt:lpstr>Azure 相關服務 </vt:lpstr>
      <vt:lpstr>Microsoft Azure 相關服務 </vt:lpstr>
      <vt:lpstr>物聯網（Internet of Things）</vt:lpstr>
      <vt:lpstr>Azure IoT 資料流情境</vt:lpstr>
      <vt:lpstr>PowerPoint 簡報</vt:lpstr>
      <vt:lpstr>洞悉大數據</vt:lpstr>
      <vt:lpstr>PowerPoint 簡報</vt:lpstr>
      <vt:lpstr>PowerPoint 簡報</vt:lpstr>
      <vt:lpstr>PowerPoint 簡報</vt:lpstr>
      <vt:lpstr>PowerPoint 簡報</vt:lpstr>
      <vt:lpstr>PowerPoint 簡報</vt:lpstr>
      <vt:lpstr>PowerPoint 簡報</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2015-05-23T11:23:35Z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